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3"/>
  </p:notesMasterIdLst>
  <p:handoutMasterIdLst>
    <p:handoutMasterId r:id="rId44"/>
  </p:handoutMasterIdLst>
  <p:sldIdLst>
    <p:sldId id="304" r:id="rId4"/>
    <p:sldId id="265" r:id="rId5"/>
    <p:sldId id="267" r:id="rId6"/>
    <p:sldId id="298" r:id="rId7"/>
    <p:sldId id="268" r:id="rId8"/>
    <p:sldId id="293" r:id="rId9"/>
    <p:sldId id="270" r:id="rId10"/>
    <p:sldId id="306" r:id="rId11"/>
    <p:sldId id="271" r:id="rId12"/>
    <p:sldId id="272" r:id="rId13"/>
    <p:sldId id="294" r:id="rId14"/>
    <p:sldId id="273" r:id="rId15"/>
    <p:sldId id="274" r:id="rId16"/>
    <p:sldId id="302" r:id="rId17"/>
    <p:sldId id="290" r:id="rId18"/>
    <p:sldId id="295" r:id="rId19"/>
    <p:sldId id="276" r:id="rId20"/>
    <p:sldId id="300" r:id="rId21"/>
    <p:sldId id="299" r:id="rId22"/>
    <p:sldId id="277" r:id="rId23"/>
    <p:sldId id="305" r:id="rId24"/>
    <p:sldId id="278" r:id="rId25"/>
    <p:sldId id="279" r:id="rId26"/>
    <p:sldId id="296" r:id="rId27"/>
    <p:sldId id="280" r:id="rId28"/>
    <p:sldId id="281" r:id="rId29"/>
    <p:sldId id="282" r:id="rId30"/>
    <p:sldId id="291" r:id="rId31"/>
    <p:sldId id="283" r:id="rId32"/>
    <p:sldId id="297" r:id="rId33"/>
    <p:sldId id="284" r:id="rId34"/>
    <p:sldId id="285" r:id="rId35"/>
    <p:sldId id="307" r:id="rId36"/>
    <p:sldId id="308" r:id="rId37"/>
    <p:sldId id="309" r:id="rId38"/>
    <p:sldId id="286" r:id="rId39"/>
    <p:sldId id="292" r:id="rId40"/>
    <p:sldId id="287" r:id="rId41"/>
    <p:sldId id="288" r:id="rId42"/>
  </p:sldIdLst>
  <p:sldSz cx="9144000" cy="6858000" type="screen4x3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0099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9" autoAdjust="0"/>
    <p:restoredTop sz="72029" autoAdjust="0"/>
  </p:normalViewPr>
  <p:slideViewPr>
    <p:cSldViewPr>
      <p:cViewPr>
        <p:scale>
          <a:sx n="80" d="100"/>
          <a:sy n="80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082" y="-96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778424" y="0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524829A-BDAB-4698-8C0E-9540E1BE9C5F}" type="datetimeFigureOut">
              <a:rPr lang="fr-FR"/>
              <a:pPr>
                <a:defRPr/>
              </a:pPr>
              <a:t>18/12/2017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428242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778424" y="9428242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algn="r"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C75039F-DB72-4FE8-ACBF-139485BA8E5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9723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778424" y="0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5BB489B-F7FB-4C7F-9C89-7D8A1E714B6D}" type="datetimeFigureOut">
              <a:rPr lang="fr-FR"/>
              <a:pPr>
                <a:defRPr/>
              </a:pPr>
              <a:t>18/12/2017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fr-CH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66598" y="4714122"/>
            <a:ext cx="5335893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H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242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778424" y="9428242"/>
            <a:ext cx="288910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algn="r" defTabSz="91356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80E4EF-AD1D-47A6-928A-A4D6ADFBC3D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2123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ictionsuisse.ch/fileadmin/user_upload/DocUpload/Resume-HBSC-2014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CC476-CBC3-4C02-B6B7-FF38BF3A8DC0}" type="slidenum">
              <a:rPr lang="fr-CH" smtClean="0">
                <a:solidFill>
                  <a:prstClr val="black"/>
                </a:solidFill>
              </a:rPr>
              <a:pPr/>
              <a:t>1</a:t>
            </a:fld>
            <a:endParaRPr lang="fr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05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genitori:</a:t>
            </a:r>
          </a:p>
          <a:p>
            <a:pPr eaLnBrk="1" hangingPunct="1">
              <a:spcBef>
                <a:spcPct val="0"/>
              </a:spcBef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No. 3. </a:t>
            </a:r>
            <a:r>
              <a:rPr lang="it-IT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Parlare </a:t>
            </a:r>
            <a:r>
              <a:rPr lang="it-IT" altLang="fr-FR" dirty="0">
                <a:latin typeface="Arial" panose="020B0604020202020204" pitchFamily="34" charset="0"/>
                <a:cs typeface="Arial" panose="020B0604020202020204" pitchFamily="34" charset="0"/>
              </a:rPr>
              <a:t>con gli adolescenti di alcol, di tabacco o di droghe.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http://shop.addictionsuisse.ch/download/7b68ad178c66fca4b8d3223e44083b726fbb69ef.pdf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it-IT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Tabacco </a:t>
            </a:r>
            <a:r>
              <a:rPr lang="it-IT" altLang="fr-FR" dirty="0">
                <a:latin typeface="Arial" panose="020B0604020202020204" pitchFamily="34" charset="0"/>
                <a:cs typeface="Arial" panose="020B0604020202020204" pitchFamily="34" charset="0"/>
              </a:rPr>
              <a:t>parlarne con gli adolescenti. Cosa dovrebbero sapere i genitori. </a:t>
            </a:r>
            <a:endParaRPr lang="fr-CH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B164A7-6079-4906-9C08-6732C942E53D}" type="slidenum">
              <a:rPr lang="de-CH" altLang="fr-FR" smtClean="0">
                <a:latin typeface="Calibri" pitchFamily="34" charset="0"/>
              </a:rPr>
              <a:pPr eaLnBrk="1" hangingPunct="1"/>
              <a:t>10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0E4EF-AD1D-47A6-928A-A4D6ADFBC3DD}" type="slidenum">
              <a:rPr lang="fr-CH" smtClean="0"/>
              <a:pPr>
                <a:defRPr/>
              </a:pPr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6180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A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alcol, guida Alcol 2  </a:t>
            </a:r>
            <a:r>
              <a:rPr lang="fr-CA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it-IT" b="0" noProof="1" smtClean="0">
                <a:latin typeface="Arial" panose="020B0604020202020204" pitchFamily="34" charset="0"/>
                <a:cs typeface="Arial" panose="020B0604020202020204" pitchFamily="34" charset="0"/>
              </a:rPr>
              <a:t>L'alcol nel corpo - effetti ed eliminazione» 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https://shop.addictionsuisse.ch/it/sostanze-e-comportamenti/39-l-alcol-nel-corpo-effetti-ed-eliminazione.html</a:t>
            </a:r>
          </a:p>
          <a:p>
            <a:r>
              <a:rPr lang="fr-CA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alcol, guida Alcol 4 « </a:t>
            </a: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Alcol ed ebrietà - Tra rischi e piacere</a:t>
            </a: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» : http://shop.addictionsuisse.ch/download/d87b5555fff1be6e8b46f7da0f9df6257a82aa94.pdf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alcol, guida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Guida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Alcol 1 « L'alcol nella nostra società, ieri e oggi» https://shop.addictionsuisse.ch/it/sostanze-e-comportamenti/46-l-alcol-nella-nostra-societa-ieri-e-oggi.html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Giovani e alcol, guida Alcol 5 «Alcol e pubblicità - dall’incitamento al consumo» https://shop.addictionsuisse.ch/it/sostanze-e-comportamenti/36-alcol-e-pubblicita-dallincitamento-al-consumo.html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Giovani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alcol, guida alcol 6 « Perché si consuma l'alcol?» https://shop.addictionsuisse.ch/it/sostanze-e-comportamenti/42-perche-si-consuma-l-alcol.html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genitori: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No. 3. </a:t>
            </a: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Parlare con gli adolescenti di alcol, di tabacco o di droghe. </a:t>
            </a: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http://shop.addictionsuisse.ch/download/7b68ad178c66fca4b8d3223e44083b726fbb69ef.pdf</a:t>
            </a:r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giovani</a:t>
            </a:r>
          </a:p>
          <a:p>
            <a:pPr>
              <a:buFontTx/>
              <a:buNone/>
            </a:pPr>
            <a:r>
              <a:rPr lang="de-CH" noProof="1" smtClean="0">
                <a:latin typeface="Arial" panose="020B0604020202020204" pitchFamily="34" charset="0"/>
                <a:cs typeface="Arial" panose="020B0604020202020204" pitchFamily="34" charset="0"/>
              </a:rPr>
              <a:t>Flyer Alcol: https://shop.addictionsuisse.ch/it/sostanze-e-comportamenti/58-flyer-alcol.html </a:t>
            </a:r>
            <a:endParaRPr lang="fr-CH" altLang="fr-FR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DDF352-D44A-41CA-8A08-80DA7D56979E}" type="slidenum">
              <a:rPr lang="de-CH" altLang="fr-FR" smtClean="0">
                <a:latin typeface="Calibri" pitchFamily="34" charset="0"/>
              </a:rPr>
              <a:pPr eaLnBrk="1" hangingPunct="1"/>
              <a:t>12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ah-RU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eaLnBrk="1" hangingPunct="1">
              <a:spcBef>
                <a:spcPct val="0"/>
              </a:spcBef>
            </a:pPr>
            <a:r>
              <a:rPr lang="sah-RU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In-didenpenze</a:t>
            </a:r>
            <a:r>
              <a:rPr lang="sah-RU" altLang="fr-FR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Alcol</a:t>
            </a:r>
            <a:endParaRPr lang="sah-RU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fr-CH" altLang="fr-FR" dirty="0">
                <a:latin typeface="Arial" panose="020B0604020202020204" pitchFamily="34" charset="0"/>
                <a:cs typeface="Arial" panose="020B0604020202020204" pitchFamily="34" charset="0"/>
              </a:rPr>
              <a:t>://shop.addictionsuisse.ch/download/f1277a43e1fdccd24d89574adf05a98f6ab94ffc.pdf</a:t>
            </a:r>
          </a:p>
          <a:p>
            <a:pPr eaLnBrk="1" hangingPunct="1">
              <a:spcBef>
                <a:spcPct val="0"/>
              </a:spcBef>
            </a:pPr>
            <a:endParaRPr lang="fr-CH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0" dirty="0">
                <a:latin typeface="Arial" panose="020B0604020202020204" pitchFamily="34" charset="0"/>
                <a:cs typeface="Arial" panose="020B0604020202020204" pitchFamily="34" charset="0"/>
              </a:rPr>
              <a:t>Guida Alcol 2 - L'alcol nel corpo - effetti ed eliminazione</a:t>
            </a:r>
            <a:endParaRPr lang="fr-CH" altLang="fr-FR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CH" altLang="fr-FR" dirty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http://shop.addictionsuisse.ch/download/e18cf12da9762203362bf8ca5cc31b459196c5ec.pdf</a:t>
            </a:r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F87A80-BD75-4D15-89FF-E14F9E9488D0}" type="slidenum">
              <a:rPr lang="fr-CH" altLang="fr-FR" smtClean="0">
                <a:latin typeface="Calibri" pitchFamily="34" charset="0"/>
              </a:rPr>
              <a:pPr eaLnBrk="1" hangingPunct="1"/>
              <a:t>13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07268" eaLnBrk="1" hangingPunct="1">
              <a:spcBef>
                <a:spcPct val="0"/>
              </a:spcBef>
              <a:defRPr/>
            </a:pPr>
            <a:endParaRPr lang="fr-FR" altLang="fr-FR" b="1" dirty="0">
              <a:latin typeface="Arial" charset="0"/>
              <a:cs typeface="Times New Roman" pitchFamily="18" charset="0"/>
            </a:endParaRPr>
          </a:p>
          <a:p>
            <a:pPr lvl="1" eaLnBrk="1" hangingPunct="1">
              <a:buClr>
                <a:schemeClr val="accent3"/>
              </a:buClr>
              <a:buFont typeface="Arial" panose="020B0604020202020204" pitchFamily="34" charset="0"/>
              <a:buNone/>
            </a:pPr>
            <a:r>
              <a:rPr lang="fr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fr-CH" altLang="fr-FR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Svizzera : </a:t>
            </a:r>
          </a:p>
          <a:p>
            <a:pPr marL="628650" lvl="1" indent="-171450" eaLnBrk="1" hangingPunct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it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È vietato distribuire o vendere alcolici ai minori di 16 anni (birra, vino, sidro, ecc.)</a:t>
            </a:r>
          </a:p>
          <a:p>
            <a:pPr marL="628650" lvl="1" indent="-171450" eaLnBrk="1" hangingPunct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it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È vietato distribuire o vendere superalcolici ai minori di 18 anni </a:t>
            </a: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54276" name="Espace réservé du numéro de diapositive 3"/>
          <p:cNvSpPr txBox="1">
            <a:spLocks noGrp="1"/>
          </p:cNvSpPr>
          <p:nvPr/>
        </p:nvSpPr>
        <p:spPr bwMode="auto">
          <a:xfrm>
            <a:off x="3778424" y="9428242"/>
            <a:ext cx="2889108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8" rIns="91434" bIns="45718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BDC5F4-51A2-4D79-9A82-75A64B313150}" type="slidenum">
              <a:rPr lang="de-CH" altLang="fr-FR" sz="1200">
                <a:latin typeface="Calibri" pitchFamily="34" charset="0"/>
              </a:rPr>
              <a:pPr algn="r" eaLnBrk="1" hangingPunct="1"/>
              <a:t>14</a:t>
            </a:fld>
            <a:endParaRPr lang="de-CH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eaLnBrk="1" hangingPunct="1">
              <a:spcBef>
                <a:spcPct val="0"/>
              </a:spcBef>
            </a:pP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Guida Alcol 5 - Alcol e pubblicità - dall’incitamento al consumo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: http://shop.addictionsuisse.ch/download/66c1d570551dafc353a4cc5a401b0304654104cc.pdf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genitori:</a:t>
            </a:r>
          </a:p>
          <a:p>
            <a:pPr eaLnBrk="1" hangingPunct="1">
              <a:spcBef>
                <a:spcPct val="0"/>
              </a:spcBef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No. 3. </a:t>
            </a: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Parlare con gli adolescenti di alcol, di tabacco o di droghe. Una bussola per orientarsi. http://www.radixsvizzeraitaliana.ch/radix/genitore_adolescente/adolescenti_in_casa_N3.pdf </a:t>
            </a:r>
            <a:endParaRPr lang="fr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No 4, Le uscite, le feste, i consumi. Una bussola per orientarsi. http://www.radixsvizzeraitaliana.ch/radix/genitore_adolescente/adolescenti_in_casa_N4.pdf </a:t>
            </a:r>
          </a:p>
          <a:p>
            <a:pPr eaLnBrk="1" hangingPunct="1">
              <a:spcBef>
                <a:spcPct val="0"/>
              </a:spcBef>
            </a:pP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Alcol, parliamone con </a:t>
            </a:r>
            <a:r>
              <a:rPr lang="it-IT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altLang="fr-FR" dirty="0">
                <a:latin typeface="Arial" panose="020B0604020202020204" pitchFamily="34" charset="0"/>
                <a:cs typeface="Arial" panose="020B0604020202020204" pitchFamily="34" charset="0"/>
              </a:rPr>
              <a:t>giovani. Qualche pista per i genitori. </a:t>
            </a:r>
            <a:r>
              <a:rPr lang="it-CH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it-CH" dirty="0">
                <a:latin typeface="Arial" panose="020B0604020202020204" pitchFamily="34" charset="0"/>
                <a:cs typeface="Arial" panose="020B0604020202020204" pitchFamily="34" charset="0"/>
              </a:rPr>
              <a:t>://www.radixsvizzeraitaliana.ch/components/com_jshopping/files/demo_products/alcol_parliamone_adolescenti.pdf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it-IT" altLang="fr-FR" dirty="0"/>
          </a:p>
          <a:p>
            <a:pPr eaLnBrk="1" hangingPunct="1">
              <a:spcBef>
                <a:spcPct val="0"/>
              </a:spcBef>
            </a:pPr>
            <a:endParaRPr lang="it-IT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849AB8-8601-4D18-AC4F-DFB8E12C5837}" type="slidenum">
              <a:rPr lang="de-CH" altLang="fr-FR" smtClean="0">
                <a:latin typeface="Calibri" pitchFamily="34" charset="0"/>
              </a:rPr>
              <a:pPr eaLnBrk="1" hangingPunct="1"/>
              <a:t>15</a:t>
            </a:fld>
            <a:endParaRPr lang="de-CH" altLang="fr-FR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0E4EF-AD1D-47A6-928A-A4D6ADFBC3DD}" type="slidenum">
              <a:rPr lang="fr-CH" smtClean="0"/>
              <a:pPr>
                <a:defRPr/>
              </a:pPr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657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eaLnBrk="1" hangingPunct="1">
              <a:spcBef>
                <a:spcPct val="0"/>
              </a:spcBef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Focus,Canapa:http://shop.addictionsuisse.ch/download/9818d94f9e2d02ecf65c990f76abf8b4b95caf09.pdf</a:t>
            </a:r>
          </a:p>
          <a:p>
            <a:pPr eaLnBrk="1" hangingPunct="1">
              <a:spcBef>
                <a:spcPct val="0"/>
              </a:spcBef>
            </a:pPr>
            <a:endParaRPr lang="fr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giovani</a:t>
            </a:r>
          </a:p>
          <a:p>
            <a:pPr eaLnBrk="1" hangingPunct="1">
              <a:spcBef>
                <a:spcPct val="0"/>
              </a:spcBef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Flyer canapa : http://shop.addictionsuisse.ch/download/2c852e83ca3f5185468a09f3c0573a5e27121316.pdf</a:t>
            </a: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ABEB6-E0B5-471C-9479-280B5D5285F0}" type="slidenum">
              <a:rPr lang="fr-CH" altLang="fr-FR" smtClean="0">
                <a:latin typeface="Calibri" pitchFamily="34" charset="0"/>
              </a:rPr>
              <a:pPr eaLnBrk="1" hangingPunct="1"/>
              <a:t>17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Focus,Canapa:http://shop.addictionsuisse.ch/download/9818d94f9e2d02ecf65c990f76abf8b4b95caf09.pdf</a:t>
            </a:r>
          </a:p>
          <a:p>
            <a:pPr eaLnBrk="1" hangingPunct="1">
              <a:spcBef>
                <a:spcPct val="0"/>
              </a:spcBef>
            </a:pPr>
            <a:endParaRPr lang="fr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r>
              <a:rPr lang="fr-CH" altLang="fr-FR" dirty="0"/>
              <a:t> </a:t>
            </a:r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90CAD2-9D9D-4D8B-9311-3A517B04FA87}" type="slidenum">
              <a:rPr lang="fr-CH" altLang="fr-FR" smtClean="0">
                <a:latin typeface="Calibri" pitchFamily="34" charset="0"/>
              </a:rPr>
              <a:pPr eaLnBrk="1" hangingPunct="1"/>
              <a:t>18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 </a:t>
            </a:r>
          </a:p>
          <a:p>
            <a:pPr defTabSz="907268" eaLnBrk="1" hangingPunct="1">
              <a:spcBef>
                <a:spcPct val="0"/>
              </a:spcBef>
              <a:defRPr/>
            </a:pPr>
            <a:endParaRPr lang="fr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Focus,Canapa:http://shop.addictionsuisse.ch/download/9818d94f9e2d02ecf65c990f76abf8b4b95caf09.pdf</a:t>
            </a:r>
          </a:p>
          <a:p>
            <a:pPr defTabSz="907268" eaLnBrk="1" hangingPunct="1">
              <a:spcBef>
                <a:spcPct val="0"/>
              </a:spcBef>
              <a:defRPr/>
            </a:pPr>
            <a:endParaRPr lang="fr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726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Le Cannabis en question(s) (in francese) http://shop.addictionsuisse.ch/download/1bb8d3de938c01873114ba9b3769fb1d010c537e.pdf</a:t>
            </a:r>
          </a:p>
          <a:p>
            <a:endParaRPr lang="fr-FR" b="1" dirty="0"/>
          </a:p>
          <a:p>
            <a:pPr defTabSz="907268" eaLnBrk="1" hangingPunct="1">
              <a:spcBef>
                <a:spcPct val="0"/>
              </a:spcBef>
              <a:defRPr/>
            </a:pPr>
            <a:endParaRPr lang="fr-CH" altLang="fr-FR" dirty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B93A37-C0C4-4FF5-9B7A-2A62AF87AA37}" type="slidenum">
              <a:rPr lang="fr-CH" altLang="fr-FR" smtClean="0">
                <a:latin typeface="Calibri" pitchFamily="34" charset="0"/>
              </a:rPr>
              <a:pPr eaLnBrk="1" hangingPunct="1"/>
              <a:t>19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22309F-5541-4864-B26B-EB7783820656}" type="slidenum">
              <a:rPr lang="de-CH" altLang="fr-FR" smtClean="0">
                <a:latin typeface="Calibri" pitchFamily="34" charset="0"/>
              </a:rPr>
              <a:pPr eaLnBrk="1" hangingPunct="1"/>
              <a:t>2</a:t>
            </a:fld>
            <a:endParaRPr lang="de-CH" altLang="fr-FR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Focus,Canapa:http://shop.addictionsuisse.ch/download/9818d94f9e2d02ecf65c990f76abf8b4b95caf09.pdf</a:t>
            </a:r>
          </a:p>
          <a:p>
            <a:pPr eaLnBrk="1" hangingPunct="1">
              <a:spcBef>
                <a:spcPct val="0"/>
              </a:spcBef>
            </a:pPr>
            <a:endParaRPr lang="fr-CH" altLang="fr-FR" noProof="1" smtClean="0"/>
          </a:p>
          <a:p>
            <a:endParaRPr lang="fr-FR" b="1" noProof="1" smtClean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A64FE-0276-4E99-B5C4-C162BB3EC982}" type="slidenum">
              <a:rPr lang="fr-CH" altLang="fr-FR" smtClean="0">
                <a:latin typeface="Calibri" pitchFamily="34" charset="0"/>
              </a:rPr>
              <a:pPr eaLnBrk="1" hangingPunct="1"/>
              <a:t>20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Focus,Canapa:http://shop.addictionsuisse.ch/download/9818d94f9e2d02ecf65c990f76abf8b4b95caf09.pdf</a:t>
            </a: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0E4EF-AD1D-47A6-928A-A4D6ADFBC3DD}" type="slidenum">
              <a:rPr lang="fr-CH" smtClean="0"/>
              <a:pPr>
                <a:defRPr/>
              </a:pPr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7999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98240" y="4675287"/>
            <a:ext cx="5335893" cy="44680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Serie In-dipendenze: </a:t>
            </a: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Alcol, droghe illegali, medicinali e circolazione stradale</a:t>
            </a:r>
            <a:r>
              <a:rPr lang="it-IT" altLang="fr-FR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: http://shop.addictionsuisse.ch/download/fd5045da4731a313b2002c47ba96e89213c87fc6.pdf</a:t>
            </a:r>
            <a:endParaRPr lang="fr-CA" altLang="fr-FR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fr-CA" altLang="fr-FR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genitori:</a:t>
            </a:r>
          </a:p>
          <a:p>
            <a:pPr eaLnBrk="1" hangingPunct="1">
              <a:spcBef>
                <a:spcPct val="0"/>
              </a:spcBef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casa, No. 5.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Limiti, regole e responsabilità. Una bussola per orientarsi. http://shop.addictionsuisse.ch/download/92435012e9c46c72b0d06f537e88c1714c8bcb75.pdf</a:t>
            </a:r>
            <a:endParaRPr lang="fr-CH" altLang="fr-FR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A1F053-AF6B-453E-8681-E57EA937A063}" type="slidenum">
              <a:rPr lang="fr-CH" altLang="fr-FR" smtClean="0">
                <a:latin typeface="Calibri" pitchFamily="34" charset="0"/>
              </a:rPr>
              <a:pPr eaLnBrk="1" hangingPunct="1"/>
              <a:t>22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altLang="fr-FR"/>
          </a:p>
        </p:txBody>
      </p:sp>
      <p:sp>
        <p:nvSpPr>
          <p:cNvPr id="624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B91802-CAEF-4E66-8B99-A9A6505F6D74}" type="slidenum">
              <a:rPr lang="fr-CH" altLang="fr-FR" smtClean="0">
                <a:latin typeface="Calibri" pitchFamily="34" charset="0"/>
              </a:rPr>
              <a:pPr eaLnBrk="1" hangingPunct="1"/>
              <a:t>23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268">
              <a:defRPr/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 </a:t>
            </a:r>
          </a:p>
          <a:p>
            <a:pPr defTabSz="907268"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Piattaforma Giovani e media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http://www.jeunesetmedias.ch/it/home/home-insegnanti.html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Studio JAMES.</a:t>
            </a:r>
            <a:r>
              <a:rPr lang="fr-CH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0" noProof="1" smtClean="0">
                <a:latin typeface="Arial" panose="020B0604020202020204" pitchFamily="34" charset="0"/>
                <a:cs typeface="Arial" panose="020B0604020202020204" pitchFamily="34" charset="0"/>
              </a:rPr>
              <a:t>come i giovani usano i media digitali</a:t>
            </a:r>
            <a:r>
              <a:rPr lang="fr-CH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12-19 anni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https://www.swisscom.ch/it/about/azienda/sostenibilita/competenza-mediatica/james.html</a:t>
            </a:r>
          </a:p>
          <a:p>
            <a:r>
              <a:rPr lang="it-IT" noProof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Competenze mediali nella realtà scolastica</a:t>
            </a:r>
            <a:r>
              <a:rPr lang="it-IT" baseline="0" noProof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http://www.jeunesetmedias.ch/fileadmin/user_upload/Brosch%C3%BCren_Flyer/Brosch%C3%BCre_Medienkompetenz_Schule/Competenze_mediali_nella_realt%C3%A0_scolastica_2017.pdf</a:t>
            </a:r>
          </a:p>
          <a:p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t-IT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e risorse per i giovani</a:t>
            </a:r>
            <a:endParaRPr lang="fr-CH" altLang="fr-FR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Flyer navigare in rete : http://shop.addictionsuisse.ch/download/cc607c38d9233a313912cb6eb348b4e9d0d00b06.pdf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My little safebook : Molestie su Internet : quello che voi e i vostri figli dovreste</a:t>
            </a:r>
            <a:r>
              <a:rPr lang="fr-CH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sapere https://www.skppsc.ch/it/wp-content/uploads/sites/7/2016/11/safebookgenitoriit.pdf</a:t>
            </a:r>
            <a:endParaRPr lang="fr-CH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0E4EF-AD1D-47A6-928A-A4D6ADFBC3DD}" type="slidenum">
              <a:rPr lang="fr-CH" smtClean="0"/>
              <a:pPr>
                <a:defRPr/>
              </a:pPr>
              <a:t>24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20905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Piattaforma Giovani e media: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http://www.jeunesetmedias.ch/it/home/home-insegnanti.html</a:t>
            </a:r>
          </a:p>
          <a:p>
            <a:pPr eaLnBrk="1" hangingPunct="1">
              <a:spcBef>
                <a:spcPct val="0"/>
              </a:spcBef>
            </a:pP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Competenze mediali nella realtà scolastica : </a:t>
            </a: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http://www.jeunesetmedias.ch/fileadmin/user_upload/Brosch%C3%BCren_Flyer/Brosch%C3%BCre_Medienkompetenz_Schule/Competenze_mediali_nella_realt%C3%A0_scolastica_2017.pdf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Studio JAMES. </a:t>
            </a: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come i giovani usano i media digitali</a:t>
            </a: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12-19 anni: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https://www.swisscom.ch/it/about/azienda/sostenibilita/competenza-mediatica/james.html</a:t>
            </a:r>
          </a:p>
          <a:p>
            <a:r>
              <a:rPr lang="fr-FR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</a:t>
            </a: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No 7 - I giovani e le nuove tecnologie </a:t>
            </a:r>
            <a:r>
              <a:rPr lang="fr-FR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http://shop.addictionsuisse.ch/download/8a1014b42b35c85241d99f3de487c91000c39f31.pdf</a:t>
            </a:r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t-IT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e risorse per i giovani</a:t>
            </a:r>
            <a:endParaRPr lang="fr-CH" altLang="fr-FR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My little safebook : Molestie su Internet : quello che voi e i vostri figli dovreste</a:t>
            </a:r>
            <a:r>
              <a:rPr lang="fr-CH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sapere https://www.skppsc.ch/it/wp-content/uploads/sites/7/2016/11/safebookgenitoriit.pdf</a:t>
            </a:r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fr-CH" altLang="fr-FR" noProof="1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fr-CH" altLang="fr-FR" noProof="1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fr-CH" altLang="fr-FR" noProof="1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25167E-B23B-4EC4-A1F0-7EEB3C30402A}" type="slidenum">
              <a:rPr lang="de-CH" altLang="fr-FR" smtClean="0">
                <a:latin typeface="Calibri" pitchFamily="34" charset="0"/>
              </a:rPr>
              <a:pPr eaLnBrk="1" hangingPunct="1"/>
              <a:t>25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Focus Internet : http://shop.addictionsuisse.ch/download/7fcbf65bfef045a29416f3f7bac65fe267c77666.pdf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fr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http://genre-et-prevention.ch  (in francese e tedesco)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fr-CH" altLang="fr-FR" dirty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293F7B-C6A7-4D30-AEA0-C0EDF75230FD}" type="slidenum">
              <a:rPr lang="fr-CH" altLang="fr-FR" smtClean="0">
                <a:latin typeface="Calibri" pitchFamily="34" charset="0"/>
              </a:rPr>
              <a:pPr eaLnBrk="1" hangingPunct="1"/>
              <a:t>26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Piattaforma Giovani e media</a:t>
            </a:r>
          </a:p>
          <a:p>
            <a:pPr defTabSz="907268"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http://www.giovaniemedia.ch/it/competenze-mediali/scuola.html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http://www.jeunesetmedias.ch/it/home/home-insegnanti.html</a:t>
            </a:r>
          </a:p>
          <a:p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Competenze mediali nella realtà scolastica : </a:t>
            </a: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http://www.jeunesetmedias.ch/fileadmin/user_upload/Brosch%C3%BCren_Flyer/Brosch%C3%BCre_Medienkompetenz_Schule/Competenze_mediali_nella_realt%C3%A0_scolastica_2017.pdf</a:t>
            </a:r>
          </a:p>
          <a:p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fr-FR" altLang="fr-FR" b="0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</a:t>
            </a:r>
            <a:r>
              <a:rPr lang="it-IT" b="0" noProof="1" smtClean="0">
                <a:latin typeface="Arial" panose="020B0604020202020204" pitchFamily="34" charset="0"/>
                <a:cs typeface="Arial" panose="020B0604020202020204" pitchFamily="34" charset="0"/>
              </a:rPr>
              <a:t>No 7 - I giovani e le nuove tecnologie </a:t>
            </a:r>
            <a:r>
              <a:rPr lang="fr-FR" altLang="fr-FR" b="0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http://shop.addictionsuisse.ch/download/8a1014b42b35c85241d99f3de487c91000c39f31.pdf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My little safebook : Molestie su Internet : quello che voi e i vostri figli dovreste sapere:  https://www.skppsc.ch/it/wp-content/uploads/sites/7/2016/11/safebookgenitoriit.pdf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fr-FR" altLang="fr-FR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t-IT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e risorse per i giovani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My little Safebook. Molestie su Internet: quello che dovresti sapere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http://www.smbarbengo.ti.ch/system/files/my_little_safebook_per_ragazzi.pdf</a:t>
            </a: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E24508-096A-46FE-8E82-4D99F7E904BF}" type="slidenum">
              <a:rPr lang="fr-CH" altLang="fr-FR" smtClean="0">
                <a:latin typeface="Calibri" pitchFamily="34" charset="0"/>
              </a:rPr>
              <a:pPr eaLnBrk="1" hangingPunct="1"/>
              <a:t>27</a:t>
            </a:fld>
            <a:endParaRPr lang="fr-CH" altLang="fr-FR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Piattaforma Giovani e media</a:t>
            </a:r>
          </a:p>
          <a:p>
            <a:pPr defTabSz="907268">
              <a:defRPr/>
            </a:pP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://www.giovaniemedia.ch/it/competenze-mediali/scuola.html</a:t>
            </a:r>
          </a:p>
          <a:p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http://www.jeunesetmedias.ch/it/home/home-insegnanti.html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Competenze mediali nella realtà scolastica :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http://www.jeunesetmedias.ch/fileadmin/user_upload/Brosch%C3%BCren_Flyer/Brosch%C3%BCre_Medienkompetenz_Schule/Competenze_mediali_nella_realt%C3%A0_scolastica_2017.pdf</a:t>
            </a:r>
          </a:p>
          <a:p>
            <a:endParaRPr lang="fr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Studio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JAMES.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come i giovani usano i media digitali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12-19 </a:t>
            </a:r>
            <a:r>
              <a:rPr lang="it-CH" dirty="0" smtClean="0">
                <a:latin typeface="Arial" panose="020B0604020202020204" pitchFamily="34" charset="0"/>
                <a:cs typeface="Arial" panose="020B0604020202020204" pitchFamily="34" charset="0"/>
              </a:rPr>
              <a:t>anni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https://www.swisscom.ch/it/about/azienda/sostenibilita/competenza-mediatica/james.html</a:t>
            </a: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665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21E09-8CEE-482D-A5E5-CCC484B06945}" type="slidenum">
              <a:rPr lang="fr-CH" altLang="fr-FR" smtClean="0">
                <a:latin typeface="Calibri" pitchFamily="34" charset="0"/>
              </a:rPr>
              <a:pPr eaLnBrk="1" hangingPunct="1"/>
              <a:t>28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CH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Normes PEGI: </a:t>
            </a:r>
            <a:r>
              <a:rPr lang="fr-CH" altLang="fr-FR" noProof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PEGI (Pan European Game Information) a introduit l’obligation de faire apparaître sur l’emballage l’âge de l’utilisateur ainsi que le caractère, voir www.pegi.info</a:t>
            </a:r>
          </a:p>
          <a:p>
            <a:pPr eaLnBrk="1" hangingPunct="1">
              <a:spcBef>
                <a:spcPct val="0"/>
              </a:spcBef>
            </a:pPr>
            <a:endParaRPr lang="fr-CH" altLang="fr-FR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CH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</a:t>
            </a: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CH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per i genitori:</a:t>
            </a: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it-CH" altLang="fr-FR" b="0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</a:t>
            </a:r>
            <a:r>
              <a:rPr lang="fr-FR" altLang="fr-FR" b="0" noProof="1" smtClean="0">
                <a:latin typeface="Arial" panose="020B0604020202020204" pitchFamily="34" charset="0"/>
                <a:cs typeface="Arial" panose="020B0604020202020204" pitchFamily="34" charset="0"/>
              </a:rPr>
              <a:t>i in Casa </a:t>
            </a:r>
            <a:r>
              <a:rPr lang="it-IT" b="0" noProof="1" smtClean="0">
                <a:latin typeface="Arial" panose="020B0604020202020204" pitchFamily="34" charset="0"/>
                <a:cs typeface="Arial" panose="020B0604020202020204" pitchFamily="34" charset="0"/>
              </a:rPr>
              <a:t>No 7 - I giovani e le nuove tecnologie </a:t>
            </a:r>
            <a:r>
              <a:rPr lang="fr-FR" altLang="fr-FR" b="0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http://shop.addictionsuisse.ch/download/8a1014b42b35c85241d99f3de487c91000c39f31.pdf</a:t>
            </a:r>
          </a:p>
          <a:p>
            <a:pPr eaLnBrk="1" hangingPunct="1">
              <a:spcBef>
                <a:spcPct val="0"/>
              </a:spcBef>
            </a:pPr>
            <a:r>
              <a:rPr lang="fr-CH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fr-CH" altLang="fr-FR" dirty="0">
                <a:latin typeface="Arial" panose="020B0604020202020204" pitchFamily="34" charset="0"/>
                <a:cs typeface="Arial" panose="020B0604020202020204" pitchFamily="34" charset="0"/>
              </a:rPr>
              <a:t>://www.swisscom.ch/it/clienti-privati/internet-televisione-retefissa/opzioni/internet-security.html</a:t>
            </a:r>
          </a:p>
        </p:txBody>
      </p:sp>
      <p:sp>
        <p:nvSpPr>
          <p:cNvPr id="675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F3869B-45D9-4370-A5EA-2E124B33C310}" type="slidenum">
              <a:rPr lang="de-CH" altLang="fr-FR" smtClean="0">
                <a:latin typeface="Calibri" pitchFamily="34" charset="0"/>
              </a:rPr>
              <a:pPr eaLnBrk="1" hangingPunct="1"/>
              <a:t>29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charset="0"/>
                <a:cs typeface="Times New Roman" pitchFamily="18" charset="0"/>
              </a:rPr>
              <a:t>Documentazione per gli insegnanti </a:t>
            </a:r>
          </a:p>
          <a:p>
            <a:pPr defTabSz="907268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fumo No. 2. </a:t>
            </a: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Fumare o non fumare,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Ragioni e motivi. :</a:t>
            </a:r>
            <a:r>
              <a:rPr lang="fr-CH" altLang="fr-FR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http://shop.addictionsuisse.ch/download/b0d9eb1ced5c3c325940b3b459d1eae599421c87.pdf</a:t>
            </a:r>
            <a:endParaRPr lang="fr-FR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CH" b="0" noProof="1" smtClean="0">
                <a:latin typeface="Arial" panose="020B0604020202020204" pitchFamily="34" charset="0"/>
                <a:cs typeface="Arial" panose="020B0604020202020204" pitchFamily="34" charset="0"/>
              </a:rPr>
              <a:t>In-dipendenze</a:t>
            </a:r>
            <a:r>
              <a:rPr lang="fr-FR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, Tabacco:</a:t>
            </a:r>
            <a:r>
              <a:rPr lang="fr-FR" altLang="fr-FR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http://shop.addictionsuisse.ch/download/88a0716c24a61eaf402dcba30b6279fec473eac9.pdf</a:t>
            </a:r>
            <a:endParaRPr lang="fr-FR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CH" b="0" noProof="1" smtClean="0">
                <a:latin typeface="Arial" panose="020B0604020202020204" pitchFamily="34" charset="0"/>
                <a:cs typeface="Arial" panose="020B0604020202020204" pitchFamily="34" charset="0"/>
              </a:rPr>
              <a:t>In-dipendenze</a:t>
            </a:r>
            <a:r>
              <a:rPr lang="fr-FR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,Cannapa: http://shop.addictionsuisse.ch/download/9818d94f9e2d02ecf65c990f76abf8b4b95caf09.pdf</a:t>
            </a:r>
            <a:endParaRPr lang="de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fr-CH" altLang="fr-FR" noProof="1" smtClean="0"/>
          </a:p>
          <a:p>
            <a:pPr eaLnBrk="1" hangingPunct="1">
              <a:spcBef>
                <a:spcPct val="0"/>
              </a:spcBef>
            </a:pPr>
            <a:endParaRPr lang="fr-CH" altLang="fr-FR" noProof="1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charset="0"/>
                <a:cs typeface="Times New Roman" pitchFamily="18" charset="0"/>
              </a:rPr>
              <a:t>Documentazione per i genitori:</a:t>
            </a:r>
          </a:p>
          <a:p>
            <a:r>
              <a:rPr lang="fr-FR" altLang="fr-FR" noProof="1" smtClean="0">
                <a:latin typeface="Arial" charset="0"/>
                <a:cs typeface="Times New Roman" pitchFamily="18" charset="0"/>
              </a:rPr>
              <a:t>Adolescenti in casa, No 2: Una bussola per orientarsi. « </a:t>
            </a:r>
            <a:r>
              <a:rPr lang="fr-CH" altLang="fr-FR" noProof="1" smtClean="0">
                <a:latin typeface="Arial" charset="0"/>
                <a:cs typeface="Arial" charset="0"/>
              </a:rPr>
              <a:t>Lo fanno tutti… » </a:t>
            </a:r>
            <a:r>
              <a:rPr lang="it-IT" altLang="fr-FR" noProof="1" smtClean="0">
                <a:latin typeface="Arial" charset="0"/>
                <a:cs typeface="Arial" charset="0"/>
              </a:rPr>
              <a:t>L’influenza, le compagnie e i consumi. http://shop.addictionsuisse.ch/download/45e415cb20880439215f06d369d1fc23fb474878.pdf</a:t>
            </a:r>
            <a:endParaRPr lang="fr-FR" altLang="fr-FR" noProof="1" smtClean="0">
              <a:latin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061D1D-086C-4EEF-9431-EFA79A5F8CD5}" type="slidenum">
              <a:rPr lang="de-CH" altLang="fr-FR" smtClean="0">
                <a:latin typeface="Calibri" pitchFamily="34" charset="0"/>
              </a:rPr>
              <a:pPr eaLnBrk="1" hangingPunct="1"/>
              <a:t>3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0E4EF-AD1D-47A6-928A-A4D6ADFBC3DD}" type="slidenum">
              <a:rPr lang="fr-CH" smtClean="0"/>
              <a:pPr>
                <a:defRPr/>
              </a:pPr>
              <a:t>30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171231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altLang="fr-FR"/>
          </a:p>
        </p:txBody>
      </p:sp>
      <p:sp>
        <p:nvSpPr>
          <p:cNvPr id="686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0EACB4-0A99-4081-AFF3-EA563F8E4B63}" type="slidenum">
              <a:rPr lang="fr-CH" altLang="fr-FR" smtClean="0">
                <a:latin typeface="Calibri" pitchFamily="34" charset="0"/>
              </a:rPr>
              <a:pPr eaLnBrk="1" hangingPunct="1"/>
              <a:t>31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genitori:</a:t>
            </a:r>
          </a:p>
          <a:p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No 1, </a:t>
            </a:r>
            <a:r>
              <a:rPr lang="it-IT" altLang="fr-FR" i="1" noProof="1" smtClean="0">
                <a:latin typeface="Arial" panose="020B0604020202020204" pitchFamily="34" charset="0"/>
                <a:cs typeface="Arial" panose="020B0604020202020204" pitchFamily="34" charset="0"/>
              </a:rPr>
              <a:t>“Qualcuno diceva che l’adolescenza è quell’età</a:t>
            </a:r>
          </a:p>
          <a:p>
            <a:r>
              <a:rPr lang="it-IT" altLang="fr-FR" i="1" noProof="1" smtClean="0">
                <a:latin typeface="Arial" panose="020B0604020202020204" pitchFamily="34" charset="0"/>
                <a:cs typeface="Arial" panose="020B0604020202020204" pitchFamily="34" charset="0"/>
              </a:rPr>
              <a:t>in cui i genitori diventano difficili ”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. Una bussola per orientarsi. http://shop.addictionsuisse.ch/download/78dd832465b9e0ddf1e255b82a6faf6f341f6cfa.pdf</a:t>
            </a:r>
          </a:p>
          <a:p>
            <a:pPr eaLnBrk="1" hangingPunct="1">
              <a:spcBef>
                <a:spcPct val="0"/>
              </a:spcBef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No 4, Le uscite, le feste, i consumi. Una bussola per orientarsi. </a:t>
            </a:r>
          </a:p>
          <a:p>
            <a:pPr eaLnBrk="1" hangingPunct="1">
              <a:spcBef>
                <a:spcPct val="0"/>
              </a:spcBef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http://shop.addictionsuisse.ch/download/f60c519f61513a6829e168898250dc66b49aa298.pdf</a:t>
            </a:r>
          </a:p>
          <a:p>
            <a:pPr eaLnBrk="1" hangingPunct="1">
              <a:spcBef>
                <a:spcPct val="0"/>
              </a:spcBef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casa, No. 5.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Limiti, regole e responsabilità. Una bussola per orientarsi. </a:t>
            </a:r>
          </a:p>
          <a:p>
            <a:pPr eaLnBrk="1" hangingPunct="1">
              <a:spcBef>
                <a:spcPct val="0"/>
              </a:spcBef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http://shop.addictionsuisse.ch/download/92435012e9c46c72b0d06f537e88c1714c8bcb75.pdf</a:t>
            </a:r>
          </a:p>
          <a:p>
            <a:pPr eaLnBrk="1" hangingPunct="1">
              <a:spcBef>
                <a:spcPct val="0"/>
              </a:spcBef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casa, No. 6.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Rischi: Necessità? Pericolo?. Una bussola per orientarsi. </a:t>
            </a:r>
          </a:p>
          <a:p>
            <a:pPr eaLnBrk="1" hangingPunct="1">
              <a:spcBef>
                <a:spcPct val="0"/>
              </a:spcBef>
            </a:pP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http://shop.addictionsuisse.ch/download/939a29cb4cd9e23b229fbc55cebc7cd6a4c29517.pdf</a:t>
            </a: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3DB8D6-E04E-4998-9B1A-42EC9F15B399}" type="slidenum">
              <a:rPr lang="fr-CH" altLang="fr-FR" smtClean="0">
                <a:latin typeface="Calibri" pitchFamily="34" charset="0"/>
              </a:rPr>
              <a:pPr eaLnBrk="1" hangingPunct="1"/>
              <a:t>32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CC476-CBC3-4C02-B6B7-FF38BF3A8DC0}" type="slidenum">
              <a:rPr lang="fr-CH" smtClean="0">
                <a:solidFill>
                  <a:prstClr val="black"/>
                </a:solidFill>
              </a:rPr>
              <a:pPr/>
              <a:t>33</a:t>
            </a:fld>
            <a:endParaRPr lang="fr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677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(In francese) http://shop.addictionsuisse.ch/download/5290509aed100d2ccc314e6e3781d99a61c47e64.pdf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CC476-CBC3-4C02-B6B7-FF38BF3A8DC0}" type="slidenum">
              <a:rPr lang="fr-CH" smtClean="0"/>
              <a:t>34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22160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728872" y="4860665"/>
            <a:ext cx="5574498" cy="4604840"/>
          </a:xfrm>
        </p:spPr>
        <p:txBody>
          <a:bodyPr/>
          <a:lstStyle/>
          <a:p>
            <a:r>
              <a:rPr lang="fr-CH" sz="1000" noProof="1" smtClean="0">
                <a:latin typeface="Arial"/>
                <a:cs typeface="Arial"/>
              </a:rPr>
              <a:t>(</a:t>
            </a:r>
            <a:r>
              <a:rPr lang="fr-CH" noProof="1" smtClean="0">
                <a:latin typeface="Arial"/>
                <a:cs typeface="Arial"/>
              </a:rPr>
              <a:t>In francese</a:t>
            </a:r>
            <a:r>
              <a:rPr lang="fr-CH" dirty="0" smtClean="0">
                <a:latin typeface="Arial"/>
                <a:cs typeface="Arial"/>
              </a:rPr>
              <a:t>) </a:t>
            </a:r>
            <a:r>
              <a:rPr lang="fr-CH" dirty="0" smtClean="0">
                <a:latin typeface="Arial"/>
                <a:cs typeface="Arial"/>
              </a:rPr>
              <a:t>http</a:t>
            </a:r>
            <a:r>
              <a:rPr lang="fr-CH" dirty="0">
                <a:latin typeface="Arial"/>
                <a:cs typeface="Arial"/>
              </a:rPr>
              <a:t>://shop.addictionsuisse.ch/download/5290509aed100d2ccc314e6e3781d99a61c47e64.pdf</a:t>
            </a:r>
          </a:p>
          <a:p>
            <a:endParaRPr lang="fr-CH" dirty="0">
              <a:latin typeface="Arial"/>
              <a:cs typeface="Arial"/>
            </a:endParaRPr>
          </a:p>
          <a:p>
            <a:pPr defTabSz="982827">
              <a:defRPr/>
            </a:pPr>
            <a:endParaRPr lang="fr-CH" dirty="0">
              <a:latin typeface="Arial"/>
              <a:cs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CC476-CBC3-4C02-B6B7-FF38BF3A8DC0}" type="slidenum">
              <a:rPr lang="fr-CH" smtClean="0"/>
              <a:t>35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00382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977C9C-DBAF-4742-94BC-5421E1635EB0}" type="slidenum">
              <a:rPr lang="fr-CH" altLang="fr-FR" smtClean="0">
                <a:latin typeface="Calibri" pitchFamily="34" charset="0"/>
              </a:rPr>
              <a:pPr eaLnBrk="1" hangingPunct="1"/>
              <a:t>36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altLang="fr-FR"/>
          </a:p>
        </p:txBody>
      </p:sp>
      <p:sp>
        <p:nvSpPr>
          <p:cNvPr id="716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49E8AA-FF2B-40E5-ACE6-6BEAD6A3517D}" type="slidenum">
              <a:rPr lang="fr-CH" altLang="fr-FR" smtClean="0">
                <a:latin typeface="Calibri" pitchFamily="34" charset="0"/>
              </a:rPr>
              <a:pPr eaLnBrk="1" hangingPunct="1"/>
              <a:t>37</a:t>
            </a:fld>
            <a:endParaRPr lang="fr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0E4EF-AD1D-47A6-928A-A4D6ADFBC3DD}" type="slidenum">
              <a:rPr lang="fr-CH" smtClean="0"/>
              <a:pPr>
                <a:defRPr/>
              </a:pPr>
              <a:t>38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9385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42950" y="71437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altLang="fr-FR"/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42F862-84C7-4670-9269-124E572E089E}" type="slidenum">
              <a:rPr lang="de-CH" altLang="fr-FR" smtClean="0">
                <a:latin typeface="Calibri" pitchFamily="34" charset="0"/>
              </a:rPr>
              <a:pPr eaLnBrk="1" hangingPunct="1"/>
              <a:t>39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charset="0"/>
                <a:cs typeface="Times New Roman" pitchFamily="18" charset="0"/>
              </a:rPr>
              <a:t>Documentazione per gli insegnanti: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charset="0"/>
                <a:cs typeface="Times New Roman" pitchFamily="18" charset="0"/>
              </a:rPr>
              <a:t>Informazioni sulle sostanze:</a:t>
            </a:r>
          </a:p>
          <a:p>
            <a:pPr defTabSz="907268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CH" b="0" noProof="1" smtClean="0">
                <a:latin typeface="Arial" panose="020B0604020202020204" pitchFamily="34" charset="0"/>
                <a:cs typeface="Arial" panose="020B0604020202020204" pitchFamily="34" charset="0"/>
              </a:rPr>
              <a:t>In-dipendenze,</a:t>
            </a:r>
            <a:r>
              <a:rPr lang="fr-CH" b="0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alcol :</a:t>
            </a:r>
          </a:p>
          <a:p>
            <a:pPr defTabSz="907268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CH" b="0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http://shop.addictionsuisse.ch/download/f1277a43e1fdccd24d89574adf05a98f6ab94ffc.pdf</a:t>
            </a:r>
          </a:p>
          <a:p>
            <a:pPr defTabSz="907268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CH" b="0" noProof="1" smtClean="0">
                <a:latin typeface="Arial" panose="020B0604020202020204" pitchFamily="34" charset="0"/>
                <a:cs typeface="Arial" panose="020B0604020202020204" pitchFamily="34" charset="0"/>
              </a:rPr>
              <a:t>In-dipendenze</a:t>
            </a:r>
            <a:r>
              <a:rPr lang="fr-FR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,Cannapa: http://shop.addictionsuisse.ch/download/9818d94f9e2d02ecf65c990f76abf8b4b95caf09.pdf</a:t>
            </a:r>
            <a:endParaRPr lang="de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fumo No. 2. </a:t>
            </a: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Fumare o non fumare,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Ragioni e motivi. :</a:t>
            </a:r>
            <a:r>
              <a:rPr lang="fr-CH" altLang="fr-FR" baseline="0" noProof="1" smtClean="0">
                <a:latin typeface="Arial" panose="020B0604020202020204" pitchFamily="34" charset="0"/>
                <a:cs typeface="Arial" panose="020B0604020202020204" pitchFamily="34" charset="0"/>
              </a:rPr>
              <a:t> http://shop.addictionsuisse.ch/download/b0d9eb1ced5c3c325940b3b459d1eae599421c87.pdf</a:t>
            </a:r>
            <a:endParaRPr lang="fr-FR" altLang="fr-FR" baseline="0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In francese: </a:t>
            </a:r>
          </a:p>
          <a:p>
            <a:pPr>
              <a:lnSpc>
                <a:spcPct val="9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HBSC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rapport de recherche N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°75 : 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www.addictionsuisse.ch/fileadmin/user_upload/DocUpload/Resume-HBSC-2014.pdf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Motifs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boire: http://www.addictionsuisse.ch/faits-et-chiffres/alcool/jeunes/motifs-de-boire/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7268" eaLnBrk="1" hangingPunct="1">
              <a:spcBef>
                <a:spcPct val="0"/>
              </a:spcBef>
              <a:defRPr/>
            </a:pP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Graphique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, Raisons de boire invoquées par les écoliers de 15 ans (HBSC 2014) : http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www.addictionsuisse.ch/faits-et-chiffres/alcool/jeunes/motifs-de-boire/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charset="0"/>
                <a:cs typeface="Times New Roman" pitchFamily="18" charset="0"/>
              </a:rPr>
              <a:t>Documentazione per i genitori:</a:t>
            </a:r>
          </a:p>
          <a:p>
            <a:pPr defTabSz="907268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FR" altLang="fr-FR" noProof="1" smtClean="0">
                <a:latin typeface="Arial" charset="0"/>
                <a:cs typeface="Times New Roman" pitchFamily="18" charset="0"/>
              </a:rPr>
              <a:t>Adolescenti in casa, No 2: Una bussola per orientarsi. « </a:t>
            </a:r>
            <a:r>
              <a:rPr lang="fr-CH" altLang="fr-FR" noProof="1" smtClean="0">
                <a:latin typeface="Arial" charset="0"/>
                <a:cs typeface="Arial" charset="0"/>
              </a:rPr>
              <a:t>Lo fanno tutti… » </a:t>
            </a:r>
            <a:r>
              <a:rPr lang="it-IT" altLang="fr-FR" noProof="1" smtClean="0">
                <a:latin typeface="Arial" charset="0"/>
                <a:cs typeface="Arial" charset="0"/>
              </a:rPr>
              <a:t>L’influenza,</a:t>
            </a:r>
            <a:r>
              <a:rPr lang="it-IT" altLang="fr-FR" dirty="0" smtClean="0">
                <a:latin typeface="Arial" charset="0"/>
                <a:cs typeface="Arial" charset="0"/>
              </a:rPr>
              <a:t> </a:t>
            </a:r>
            <a:r>
              <a:rPr lang="it-IT" altLang="fr-FR" dirty="0">
                <a:latin typeface="Arial" charset="0"/>
                <a:cs typeface="Arial" charset="0"/>
              </a:rPr>
              <a:t>le compagnie e i consumi. http://shop.addictionsuisse.ch/download/45e415cb20880439215f06d369d1fc23fb474878.pdf</a:t>
            </a:r>
            <a:endParaRPr lang="fr-FR" altLang="fr-FR" dirty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 dirty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 dirty="0">
              <a:latin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  <a:p>
            <a:pPr eaLnBrk="1" hangingPunct="1">
              <a:spcBef>
                <a:spcPct val="0"/>
              </a:spcBef>
            </a:pPr>
            <a:endParaRPr lang="fr-CH" altLang="fr-FR" dirty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F6AC0-93FC-4FDE-ACA6-004A14EA79B8}" type="slidenum">
              <a:rPr lang="de-CH" altLang="fr-FR" smtClean="0">
                <a:latin typeface="Calibri" pitchFamily="34" charset="0"/>
              </a:rPr>
              <a:pPr eaLnBrk="1" hangingPunct="1"/>
              <a:t>4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sz="1100" b="1" noProof="1" smtClean="0">
                <a:latin typeface="Arial" charset="0"/>
                <a:cs typeface="Times New Roman" pitchFamily="18" charset="0"/>
              </a:rPr>
              <a:t>Documentazione per gli insegnanti: </a:t>
            </a:r>
          </a:p>
          <a:p>
            <a:pPr defTabSz="907268">
              <a:defRPr/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fumo No. 2. </a:t>
            </a: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Fumare o non fumare,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Ragioni e motivi. : http://shop.addictionsuisse.ch/download/b0d9eb1ced5c3c325940b3b459d1eae599421c87.pdf</a:t>
            </a:r>
            <a:endParaRPr lang="fr-FR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fr-CA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FR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Guida alcol 6 – Perché si consuma l’alcol ? : http://shop.addictionsuisse.ch/download/78189bc8164fea3c30a7944586e678d8b9dc78cc.pdf</a:t>
            </a:r>
            <a:endParaRPr lang="fr-FR" altLang="fr-FR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2698FD-EBE8-4C78-8B1B-43C0466F89B1}" type="slidenum">
              <a:rPr lang="de-CH" altLang="fr-FR" smtClean="0">
                <a:latin typeface="Calibri" pitchFamily="34" charset="0"/>
              </a:rPr>
              <a:pPr eaLnBrk="1" hangingPunct="1"/>
              <a:t>5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Flyer tabacco :</a:t>
            </a:r>
          </a:p>
          <a:p>
            <a:r>
              <a:rPr lang="en-US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altLang="fr-FR" dirty="0">
                <a:latin typeface="Arial" panose="020B0604020202020204" pitchFamily="34" charset="0"/>
                <a:cs typeface="Arial" panose="020B0604020202020204" pitchFamily="34" charset="0"/>
              </a:rPr>
              <a:t>://shop.addictionsuisse.ch/download/caf5f61cec1f7dba1a74e58d8a4d8a7887e1efef.pdf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b="1" noProof="1" smtClean="0">
                <a:latin typeface="Arial" charset="0"/>
                <a:cs typeface="Times New Roman" pitchFamily="18" charset="0"/>
              </a:rPr>
              <a:t>Documentazione per gli insegnanti: </a:t>
            </a:r>
          </a:p>
          <a:p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et fumo, No.1. Il fumo nuoce alla salute. http://shop.addictionsuisse.ch/download/301a993ee2bfd3c7fba8b62e41ffe08e7cac387e.pdf</a:t>
            </a:r>
          </a:p>
          <a:p>
            <a:endParaRPr lang="de-CH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Flyer tabacco :</a:t>
            </a:r>
          </a:p>
          <a:p>
            <a:r>
              <a:rPr lang="en-US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http://shop.addictionsuisse.ch/download/caf5f61cec1f7dba1a74e58d8a4d8a7887e1efef.pdf</a:t>
            </a:r>
          </a:p>
          <a:p>
            <a:endParaRPr lang="de-CH" altLang="fr-FR" noProof="1" smtClean="0"/>
          </a:p>
          <a:p>
            <a:endParaRPr lang="de-CH" altLang="fr-FR" noProof="1" smtClean="0">
              <a:latin typeface="Arial" charset="0"/>
              <a:cs typeface="Arial" charset="0"/>
            </a:endParaRPr>
          </a:p>
          <a:p>
            <a:endParaRPr lang="de-CH" altLang="fr-FR" dirty="0">
              <a:latin typeface="Arial" charset="0"/>
              <a:cs typeface="Arial" charset="0"/>
            </a:endParaRPr>
          </a:p>
          <a:p>
            <a:endParaRPr lang="fr-CH" altLang="fr-FR" dirty="0">
              <a:latin typeface="Arial" charset="0"/>
              <a:cs typeface="Arial" charset="0"/>
            </a:endParaRP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FAF7D0-62F9-4DB8-8FA3-5C10B3AD5791}" type="slidenum">
              <a:rPr lang="de-CH" altLang="fr-FR" smtClean="0">
                <a:latin typeface="Calibri" pitchFamily="34" charset="0"/>
              </a:rPr>
              <a:pPr eaLnBrk="1" hangingPunct="1"/>
              <a:t>7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132">
              <a:defRPr/>
            </a:pPr>
            <a:r>
              <a:rPr lang="fr-FR" alt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48132">
              <a:defRPr/>
            </a:pP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fumo – Quaderno 1: Il fumo nuoce alla salute </a:t>
            </a: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http://shop.addictionsuisse.ch/download/301a993ee2bfd3c7fba8b62e41ffe08e7cac387e.pdf</a:t>
            </a:r>
          </a:p>
          <a:p>
            <a:pPr defTabSz="948132"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Stop tabacco.ch : https://www.stop-tabacco.ch/it/</a:t>
            </a:r>
          </a:p>
          <a:p>
            <a:pPr defTabSz="948132">
              <a:defRPr/>
            </a:pPr>
            <a:r>
              <a:rPr 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genitori:</a:t>
            </a:r>
          </a:p>
          <a:p>
            <a:pPr defTabSz="948132">
              <a:defRPr/>
            </a:pPr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n°3 : http://shop.addictionsuisse.ch/download/7b68ad178c66fca4b8d3223e44083b726fbb69ef.pdf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Flyer sigaretta elettronica:http://shop.addictionsuisse.ch/download/664a17c4fcc68d92cd08b5efa59bc63e755b606b.pdf</a:t>
            </a:r>
          </a:p>
          <a:p>
            <a:r>
              <a:rPr lang="fr-CH" noProof="1" smtClean="0">
                <a:latin typeface="Arial" panose="020B0604020202020204" pitchFamily="34" charset="0"/>
                <a:cs typeface="Arial" panose="020B0604020202020204" pitchFamily="34" charset="0"/>
              </a:rPr>
              <a:t>Flyer Shisa, Snus &amp; Co. : http://shop.addictionsuisse.ch/download/1244be29c794460415a220828595bd15fbe05032.pdf</a:t>
            </a:r>
            <a:endParaRPr lang="fr-CH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672616" y="9223631"/>
            <a:ext cx="2889938" cy="496333"/>
          </a:xfrm>
        </p:spPr>
        <p:txBody>
          <a:bodyPr/>
          <a:lstStyle/>
          <a:p>
            <a:fld id="{F94CC476-CBC3-4C02-B6B7-FF38BF3A8DC0}" type="slidenum">
              <a:rPr lang="fr-CH" smtClean="0"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07409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gli insegnanti: </a:t>
            </a:r>
          </a:p>
          <a:p>
            <a:pPr defTabSz="90726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Giovani e fumo No. 2. </a:t>
            </a:r>
            <a:r>
              <a:rPr lang="it-IT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Fumare o non fumare, </a:t>
            </a:r>
            <a:r>
              <a:rPr lang="fr-CH" altLang="fr-FR" noProof="1" smtClean="0">
                <a:latin typeface="Arial" panose="020B0604020202020204" pitchFamily="34" charset="0"/>
                <a:cs typeface="Arial" panose="020B0604020202020204" pitchFamily="34" charset="0"/>
              </a:rPr>
              <a:t>Ragioni e motivi. : http://shop.addictionsuisse.ch/download/b0d9eb1ced5c3c325940b3b459d1eae599421c87.pdf</a:t>
            </a:r>
            <a:endParaRPr lang="fr-FR" altLang="fr-F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noProof="1" smtClean="0">
                <a:latin typeface="Arial" panose="020B0604020202020204" pitchFamily="34" charset="0"/>
                <a:cs typeface="Arial" panose="020B0604020202020204" pitchFamily="34" charset="0"/>
              </a:rPr>
              <a:t>Documentazione per i genitori:</a:t>
            </a:r>
          </a:p>
          <a:p>
            <a:pPr>
              <a:defRPr/>
            </a:pPr>
            <a:r>
              <a:rPr lang="de-CH" noProof="1" smtClean="0">
                <a:latin typeface="Arial" panose="020B0604020202020204" pitchFamily="34" charset="0"/>
                <a:cs typeface="Arial" panose="020B0604020202020204" pitchFamily="34" charset="0"/>
              </a:rPr>
              <a:t>Adolescenti in casa No. 3. </a:t>
            </a:r>
            <a:r>
              <a:rPr lang="it-IT" noProof="1" smtClean="0">
                <a:latin typeface="Arial" panose="020B0604020202020204" pitchFamily="34" charset="0"/>
                <a:cs typeface="Arial" panose="020B0604020202020204" pitchFamily="34" charset="0"/>
              </a:rPr>
              <a:t>Parlare con gli adolescenti di alcol, di tabacco o di droghe. Una bussola per orientarsi. http://shop.addictionsuisse.ch/download/7b68ad178c66fca4b8d3223e44083b726fbb69ef.pdf</a:t>
            </a:r>
            <a:endParaRPr lang="fr-CH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H" noProof="1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6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defTabSz="913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defTabSz="913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6304C0-1D38-4A91-99E5-3629A46D94BC}" type="slidenum">
              <a:rPr lang="de-CH" altLang="fr-FR" smtClean="0">
                <a:latin typeface="Calibri" pitchFamily="34" charset="0"/>
              </a:rPr>
              <a:pPr eaLnBrk="1" hangingPunct="1"/>
              <a:t>9</a:t>
            </a:fld>
            <a:endParaRPr lang="de-CH" altLang="fr-F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559F-B110-4569-AF3F-A874B5D2AB88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E727-DC5C-41B5-8AC3-508CD78278C9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2015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DC8F-72FC-4EDA-A876-D5A4968411C3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B8A6-155C-4E17-AB8D-E8E7B77EDCDD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742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C4B0-1240-4D3D-BFCB-F0A59D6035BB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9B1CC-1E01-42A1-8924-4959B04F2027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6363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2"/>
          <p:cNvSpPr>
            <a:spLocks noGrp="1"/>
          </p:cNvSpPr>
          <p:nvPr userDrawn="1">
            <p:ph type="subTitle" idx="1"/>
          </p:nvPr>
        </p:nvSpPr>
        <p:spPr>
          <a:xfrm>
            <a:off x="899592" y="2420888"/>
            <a:ext cx="7452000" cy="2448000"/>
          </a:xfrm>
        </p:spPr>
        <p:txBody>
          <a:bodyPr>
            <a:noAutofit/>
          </a:bodyPr>
          <a:lstStyle>
            <a:lvl1pPr>
              <a:lnSpc>
                <a:spcPts val="3800"/>
              </a:lnSpc>
              <a:buFontTx/>
              <a:buNone/>
              <a:defRPr b="1" i="0" baseline="0">
                <a:solidFill>
                  <a:srgbClr val="B4D2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452000" cy="1080000"/>
          </a:xfrm>
        </p:spPr>
        <p:txBody>
          <a:bodyPr anchor="t" anchorCtr="0">
            <a:noAutofit/>
          </a:bodyPr>
          <a:lstStyle>
            <a:lvl1pPr algn="l">
              <a:lnSpc>
                <a:spcPts val="3800"/>
              </a:lnSpc>
              <a:defRPr sz="3200" b="1" kern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C61A-FBBF-478B-8C30-A8657446EDA0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61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8284" y="399506"/>
            <a:ext cx="8312400" cy="1143000"/>
          </a:xfrm>
        </p:spPr>
        <p:txBody>
          <a:bodyPr anchor="t" anchorCtr="0">
            <a:noAutofit/>
          </a:bodyPr>
          <a:lstStyle>
            <a:lvl1pPr algn="l">
              <a:lnSpc>
                <a:spcPts val="3800"/>
              </a:lnSpc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39598" y="1600200"/>
            <a:ext cx="8280000" cy="4006800"/>
          </a:xfrm>
        </p:spPr>
        <p:txBody>
          <a:bodyPr>
            <a:noAutofit/>
          </a:bodyPr>
          <a:lstStyle>
            <a:lvl1pPr marL="342900" indent="-342900">
              <a:lnSpc>
                <a:spcPts val="2800"/>
              </a:lnSpc>
              <a:buClr>
                <a:srgbClr val="B4D200"/>
              </a:buClr>
              <a:buFont typeface="Arial" pitchFamily="34" charset="0"/>
              <a:buChar char="•"/>
              <a:defRPr sz="2400" baseline="0">
                <a:latin typeface="Arial" pitchFamily="34" charset="0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>
                <a:srgbClr val="B4D200"/>
              </a:buClr>
              <a:buSzTx/>
              <a:buFont typeface="Calibri" pitchFamily="34" charset="0"/>
              <a:buChar char="–"/>
              <a:tabLst/>
              <a:defRPr sz="2400">
                <a:latin typeface="Arial" pitchFamily="34" charset="0"/>
                <a:cs typeface="Arial" pitchFamily="34" charset="0"/>
              </a:defRPr>
            </a:lvl2pPr>
            <a:lvl3pPr>
              <a:lnSpc>
                <a:spcPts val="2800"/>
              </a:lnSpc>
              <a:buClr>
                <a:srgbClr val="B4D200"/>
              </a:buClr>
              <a:buSzPct val="50000"/>
              <a:buFont typeface="Wingdings" pitchFamily="2" charset="2"/>
              <a:buChar char="q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ts val="2800"/>
              </a:lnSpc>
              <a:buClr>
                <a:srgbClr val="B4D200"/>
              </a:buClr>
              <a:buSzPct val="80000"/>
              <a:buFont typeface="Wingdings" pitchFamily="2" charset="2"/>
              <a:buChar char="Ø"/>
              <a:defRPr sz="2400">
                <a:latin typeface="Arial" pitchFamily="34" charset="0"/>
                <a:cs typeface="Arial" pitchFamily="34" charset="0"/>
              </a:defRPr>
            </a:lvl4pPr>
            <a:lvl5pPr>
              <a:lnSpc>
                <a:spcPts val="2800"/>
              </a:lnSpc>
              <a:buClr>
                <a:srgbClr val="B4D200"/>
              </a:buClr>
              <a:buSzPct val="80000"/>
              <a:buFont typeface="Courier New" pitchFamily="49" charset="0"/>
              <a:buChar char="o"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/>
              <a:t>Cliquez pour modifier les styles du masque</a:t>
            </a:r>
          </a:p>
          <a:p>
            <a:pPr marL="742950" marR="0" lvl="1" indent="-28575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>
                <a:srgbClr val="B4D200"/>
              </a:buClr>
              <a:buSzTx/>
              <a:buFont typeface="Calibri" pitchFamily="34" charset="0"/>
              <a:buChar char="–"/>
              <a:tabLst/>
              <a:defRPr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41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4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1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81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61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1pPr>
            <a:lvl2pPr marL="742950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CE5A0-0CCE-417A-9690-C1FA9BC869AF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4CBC-5063-42C6-BCB3-49C5A1279F54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805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64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620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2"/>
          <p:cNvSpPr>
            <a:spLocks noGrp="1"/>
          </p:cNvSpPr>
          <p:nvPr userDrawn="1">
            <p:ph type="subTitle" idx="1"/>
          </p:nvPr>
        </p:nvSpPr>
        <p:spPr>
          <a:xfrm>
            <a:off x="899592" y="2420888"/>
            <a:ext cx="7452000" cy="2448000"/>
          </a:xfrm>
        </p:spPr>
        <p:txBody>
          <a:bodyPr>
            <a:noAutofit/>
          </a:bodyPr>
          <a:lstStyle>
            <a:lvl1pPr>
              <a:lnSpc>
                <a:spcPts val="3800"/>
              </a:lnSpc>
              <a:buFontTx/>
              <a:buNone/>
              <a:defRPr b="1" i="0" baseline="0">
                <a:solidFill>
                  <a:srgbClr val="B4D2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452000" cy="1080000"/>
          </a:xfrm>
        </p:spPr>
        <p:txBody>
          <a:bodyPr anchor="t" anchorCtr="0">
            <a:noAutofit/>
          </a:bodyPr>
          <a:lstStyle>
            <a:lvl1pPr algn="l">
              <a:lnSpc>
                <a:spcPts val="3800"/>
              </a:lnSpc>
              <a:defRPr sz="3200" b="1" kern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C61A-FBBF-478B-8C30-A8657446EDA0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I:\Commun\Logo Addiction Suisse 2012\sucht_schweiz_logos_baselines_2012\4_rgb\ms_office_150dpi\powerpoint\innenseiten\logo\sucht_schweiz_logo_powerpoint_innen_f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618" y="6093296"/>
            <a:ext cx="1887142" cy="449127"/>
          </a:xfrm>
          <a:prstGeom prst="rect">
            <a:avLst/>
          </a:prstGeom>
          <a:noFill/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017" y="5975929"/>
            <a:ext cx="930399" cy="62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55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8284" y="399506"/>
            <a:ext cx="8312400" cy="1143000"/>
          </a:xfrm>
        </p:spPr>
        <p:txBody>
          <a:bodyPr anchor="t" anchorCtr="0">
            <a:noAutofit/>
          </a:bodyPr>
          <a:lstStyle>
            <a:lvl1pPr algn="l">
              <a:lnSpc>
                <a:spcPts val="3800"/>
              </a:lnSpc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39598" y="1600200"/>
            <a:ext cx="8280000" cy="4006800"/>
          </a:xfrm>
        </p:spPr>
        <p:txBody>
          <a:bodyPr>
            <a:noAutofit/>
          </a:bodyPr>
          <a:lstStyle>
            <a:lvl1pPr marL="342900" indent="-342900">
              <a:lnSpc>
                <a:spcPts val="2800"/>
              </a:lnSpc>
              <a:buClr>
                <a:srgbClr val="B4D200"/>
              </a:buClr>
              <a:buFont typeface="Arial" pitchFamily="34" charset="0"/>
              <a:buChar char="•"/>
              <a:defRPr sz="2400" baseline="0">
                <a:latin typeface="Arial" pitchFamily="34" charset="0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>
                <a:srgbClr val="B4D200"/>
              </a:buClr>
              <a:buSzTx/>
              <a:buFont typeface="Calibri" pitchFamily="34" charset="0"/>
              <a:buChar char="–"/>
              <a:tabLst/>
              <a:defRPr sz="2400">
                <a:latin typeface="Arial" pitchFamily="34" charset="0"/>
                <a:cs typeface="Arial" pitchFamily="34" charset="0"/>
              </a:defRPr>
            </a:lvl2pPr>
            <a:lvl3pPr>
              <a:lnSpc>
                <a:spcPts val="2800"/>
              </a:lnSpc>
              <a:buClr>
                <a:srgbClr val="B4D200"/>
              </a:buClr>
              <a:buSzPct val="50000"/>
              <a:buFont typeface="Wingdings" pitchFamily="2" charset="2"/>
              <a:buChar char="q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ts val="2800"/>
              </a:lnSpc>
              <a:buClr>
                <a:srgbClr val="B4D200"/>
              </a:buClr>
              <a:buSzPct val="80000"/>
              <a:buFont typeface="Wingdings" pitchFamily="2" charset="2"/>
              <a:buChar char="Ø"/>
              <a:defRPr sz="2400">
                <a:latin typeface="Arial" pitchFamily="34" charset="0"/>
                <a:cs typeface="Arial" pitchFamily="34" charset="0"/>
              </a:defRPr>
            </a:lvl4pPr>
            <a:lvl5pPr>
              <a:lnSpc>
                <a:spcPts val="2800"/>
              </a:lnSpc>
              <a:buClr>
                <a:srgbClr val="B4D200"/>
              </a:buClr>
              <a:buSzPct val="80000"/>
              <a:buFont typeface="Courier New" pitchFamily="49" charset="0"/>
              <a:buChar char="o"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/>
              <a:t>Cliquez pour modifier les styles du masque</a:t>
            </a:r>
          </a:p>
          <a:p>
            <a:pPr marL="742950" marR="0" lvl="1" indent="-28575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>
                <a:srgbClr val="B4D200"/>
              </a:buClr>
              <a:buSzTx/>
              <a:buFont typeface="Calibri" pitchFamily="34" charset="0"/>
              <a:buChar char="–"/>
              <a:tabLst/>
              <a:defRPr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75929"/>
            <a:ext cx="930399" cy="626469"/>
          </a:xfrm>
          <a:prstGeom prst="rect">
            <a:avLst/>
          </a:prstGeom>
        </p:spPr>
      </p:pic>
      <p:pic>
        <p:nvPicPr>
          <p:cNvPr id="10" name="Picture 2" descr="I:\Commun\Logo Addiction Suisse 2012\sucht_schweiz_logos_baselines_2012\4_rgb\ms_office_150dpi\powerpoint\innenseiten\logo\sucht_schweiz_logo_powerpoint_innen_f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18" y="6093296"/>
            <a:ext cx="1887142" cy="449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9010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94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7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50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52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7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BA52-41BA-4395-A2A3-FF1EC1C21119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A199D-5F98-434C-9959-662F7ABD99F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500325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65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51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6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7F92-9C95-4393-87E5-3EAC71DE6568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7247-EDBF-45E9-9907-E283D604E869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5474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9BABE-A988-4659-9B9D-F5220BCA6B76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AD82-1909-4627-BBF1-7FC351F5EB36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411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32AA-8EF8-471B-84CC-4F165D710DE8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D2B4-8457-40D5-9C6C-7990CE63F92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9178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293B-0C1E-408F-9604-9E48EBD88687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33F7-0C30-4BEB-97A2-20FE4053DD4A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1165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032F-8CC5-42E2-804C-AAEF8C9AF8A9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F40D-29CD-4496-AA7B-BC7C7AA1178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8720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0B07-2E79-4815-8047-944232DA1DEA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AE3A4-D23C-49A5-AC7C-41B70BEC9410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530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  <a:endParaRPr lang="fr-CH" altLang="fr-FR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fr-CH" alt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F8E0CC-FFD9-43FE-AD77-ED0DFE73D892}" type="datetimeFigureOut">
              <a:rPr lang="fr-FR" smtClean="0"/>
              <a:pPr>
                <a:defRPr/>
              </a:pPr>
              <a:t>18/12/2017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066C66-A706-4D19-B002-2369AD1888E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21076"/>
            <a:ext cx="2232248" cy="56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22" y="6021076"/>
            <a:ext cx="783084" cy="53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CH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CH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CH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134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CH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CH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CH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322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gi.info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-svizzera.ch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nfumatori.ch/" TargetMode="External"/><Relationship Id="rId5" Type="http://schemas.openxmlformats.org/officeDocument/2006/relationships/hyperlink" Target="http://www.dipendenze-info.ch/" TargetMode="External"/><Relationship Id="rId4" Type="http://schemas.openxmlformats.org/officeDocument/2006/relationships/hyperlink" Target="http://www.radixsvizzeraitaliana.ch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452000" cy="2088232"/>
          </a:xfrm>
        </p:spPr>
        <p:txBody>
          <a:bodyPr/>
          <a:lstStyle/>
          <a:p>
            <a:pPr marL="0" indent="0" algn="ctr"/>
            <a:r>
              <a:rPr lang="it-CH" altLang="fr-FR" sz="2800" i="1" dirty="0"/>
              <a:t>Aggiungere il nome della scuola e dell’insegnante</a:t>
            </a:r>
          </a:p>
          <a:p>
            <a:pPr marL="0" indent="0" algn="ctr"/>
            <a:endParaRPr lang="fr-CH" sz="2800" i="1" noProof="1"/>
          </a:p>
          <a:p>
            <a:endParaRPr lang="fr-CH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452000" cy="1080000"/>
          </a:xfrm>
        </p:spPr>
        <p:txBody>
          <a:bodyPr anchor="ctr"/>
          <a:lstStyle/>
          <a:p>
            <a:r>
              <a:rPr lang="it-CH" altLang="fr-FR" dirty="0"/>
              <a:t>Prevenzione delle dipendenze:</a:t>
            </a:r>
            <a:br>
              <a:rPr lang="it-CH" altLang="fr-FR" dirty="0"/>
            </a:br>
            <a:r>
              <a:rPr lang="it-CH" altLang="fr-FR" dirty="0"/>
              <a:t>qualche consiglio per i genitori</a:t>
            </a:r>
            <a:endParaRPr lang="fr-CH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017" y="5975929"/>
            <a:ext cx="930399" cy="626469"/>
          </a:xfrm>
          <a:prstGeom prst="rect">
            <a:avLst/>
          </a:prstGeom>
        </p:spPr>
      </p:pic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11" y="5912339"/>
            <a:ext cx="2370995" cy="604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07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1"/>
          <p:cNvSpPr>
            <a:spLocks noGrp="1"/>
          </p:cNvSpPr>
          <p:nvPr>
            <p:ph idx="1"/>
          </p:nvPr>
        </p:nvSpPr>
        <p:spPr>
          <a:xfrm>
            <a:off x="642938" y="1857375"/>
            <a:ext cx="8001000" cy="3500438"/>
          </a:xfrm>
        </p:spPr>
        <p:txBody>
          <a:bodyPr/>
          <a:lstStyle/>
          <a:p>
            <a:pPr eaLnBrk="1" hangingPunct="1"/>
            <a:endParaRPr lang="fr-CH" altLang="fr-FR" dirty="0"/>
          </a:p>
          <a:p>
            <a:pPr algn="ctr" eaLnBrk="1" hangingPunct="1">
              <a:buFont typeface="Arial" charset="0"/>
              <a:buNone/>
            </a:pPr>
            <a:r>
              <a:rPr lang="it-CH" altLang="fr-FR" sz="2400" b="1" i="1" dirty="0"/>
              <a:t>L’obiettivo è il consumo zero. </a:t>
            </a:r>
          </a:p>
          <a:p>
            <a:pPr algn="ctr" eaLnBrk="1" hangingPunct="1">
              <a:buFont typeface="Arial" charset="0"/>
              <a:buNone/>
            </a:pPr>
            <a:r>
              <a:rPr lang="it-CH" altLang="fr-FR" sz="2400" b="1" i="1" dirty="0"/>
              <a:t>Ogni sigaretta fa male e anche un consumo minimo può rendere dipendenti!</a:t>
            </a:r>
          </a:p>
          <a:p>
            <a:pPr eaLnBrk="1" hangingPunct="1"/>
            <a:endParaRPr lang="fr-CH" alt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71500" y="500063"/>
            <a:ext cx="8001000" cy="15001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CH" sz="3600" dirty="0"/>
              <a:t/>
            </a:r>
            <a:br>
              <a:rPr lang="fr-CH" sz="3600" dirty="0"/>
            </a:br>
            <a:r>
              <a:rPr lang="it-CH" sz="3600" dirty="0"/>
              <a:t>Giovani e tabacco: </a:t>
            </a:r>
            <a:br>
              <a:rPr lang="it-CH" sz="3600" dirty="0"/>
            </a:br>
            <a:r>
              <a:rPr lang="it-CH" sz="3600" dirty="0"/>
              <a:t>quali messaggi trasmettere?</a:t>
            </a:r>
            <a:br>
              <a:rPr lang="it-CH" sz="3600" dirty="0"/>
            </a:br>
            <a:endParaRPr lang="it-CH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1C8BFFF-D529-4261-AE35-8B1698562042}" type="slidenum">
              <a:rPr lang="de-CH"/>
              <a:pPr algn="ctr">
                <a:defRPr/>
              </a:pPr>
              <a:t>10</a:t>
            </a:fld>
            <a:endParaRPr lang="de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H" altLang="fr-FR"/>
          </a:p>
          <a:p>
            <a:pPr eaLnBrk="1" hangingPunct="1"/>
            <a:endParaRPr lang="fr-CH" altLang="fr-FR"/>
          </a:p>
          <a:p>
            <a:pPr algn="ctr" eaLnBrk="1" hangingPunct="1">
              <a:buFont typeface="Arial" charset="0"/>
              <a:buNone/>
            </a:pPr>
            <a:endParaRPr lang="fr-CH" altLang="fr-FR"/>
          </a:p>
          <a:p>
            <a:pPr algn="ctr" eaLnBrk="1" hangingPunct="1">
              <a:buFont typeface="Arial" charset="0"/>
              <a:buNone/>
            </a:pPr>
            <a:r>
              <a:rPr lang="fr-CH" altLang="fr-FR" sz="4400"/>
              <a:t>L’alcol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fr-FR" sz="2400" dirty="0"/>
              <a:t>Alcuni effetti dell’alcol:</a:t>
            </a:r>
          </a:p>
          <a:p>
            <a:pPr eaLnBrk="1" hangingPunct="1">
              <a:lnSpc>
                <a:spcPct val="80000"/>
              </a:lnSpc>
            </a:pPr>
            <a:r>
              <a:rPr lang="it-IT" altLang="fr-FR" sz="2400" dirty="0"/>
              <a:t>Influisce sulla percezione, sull’attenzione -&gt; rischio d’incidenti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fr-FR" sz="2400" dirty="0"/>
              <a:t>Ha ripercussioni sul comportamento -&gt; disinibizione, aggressività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fr-FR" sz="2400" dirty="0"/>
              <a:t>	-&gt; incidenti, risse, violenza fisica e aggressione sessuale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fr-FR" sz="2400" dirty="0"/>
              <a:t>Intossicazione alcolica dei giovani: rischi ancora maggiori!</a:t>
            </a:r>
          </a:p>
          <a:p>
            <a:pPr eaLnBrk="1" hangingPunct="1">
              <a:lnSpc>
                <a:spcPct val="80000"/>
              </a:lnSpc>
            </a:pPr>
            <a:r>
              <a:rPr lang="it-IT" altLang="fr-FR" sz="2400" dirty="0"/>
              <a:t>Coma etilico</a:t>
            </a:r>
          </a:p>
          <a:p>
            <a:pPr eaLnBrk="1" hangingPunct="1">
              <a:lnSpc>
                <a:spcPct val="80000"/>
              </a:lnSpc>
            </a:pPr>
            <a:r>
              <a:rPr lang="fr-CH" altLang="fr-FR" sz="2400" dirty="0"/>
              <a:t>…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fr-CH" altLang="fr-FR" sz="2400" dirty="0"/>
          </a:p>
          <a:p>
            <a:pPr algn="ctr" eaLnBrk="1" hangingPunct="1">
              <a:lnSpc>
                <a:spcPct val="80000"/>
              </a:lnSpc>
            </a:pPr>
            <a:endParaRPr lang="fr-CH" altLang="fr-FR" sz="3000" dirty="0"/>
          </a:p>
          <a:p>
            <a:pPr eaLnBrk="1" hangingPunct="1">
              <a:lnSpc>
                <a:spcPct val="80000"/>
              </a:lnSpc>
            </a:pPr>
            <a:endParaRPr lang="fr-CH" altLang="fr-FR" sz="3000" dirty="0"/>
          </a:p>
          <a:p>
            <a:pPr eaLnBrk="1" hangingPunct="1">
              <a:lnSpc>
                <a:spcPct val="80000"/>
              </a:lnSpc>
            </a:pPr>
            <a:endParaRPr lang="fr-CH" altLang="fr-FR" sz="3000" dirty="0"/>
          </a:p>
        </p:txBody>
      </p:sp>
      <p:sp>
        <p:nvSpPr>
          <p:cNvPr id="14339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fr-FR" sz="3200" dirty="0"/>
              <a:t>L’alcol: effetti e rischi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51C79B3C-EEBB-49BA-9F1E-C5AE46B8AD1F}" type="slidenum">
              <a:rPr lang="de-CH"/>
              <a:pPr algn="ctr">
                <a:defRPr/>
              </a:pPr>
              <a:t>12</a:t>
            </a:fld>
            <a:endParaRPr lang="de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1"/>
          <p:cNvSpPr>
            <a:spLocks noGrp="1"/>
          </p:cNvSpPr>
          <p:nvPr>
            <p:ph idx="1"/>
          </p:nvPr>
        </p:nvSpPr>
        <p:spPr>
          <a:xfrm>
            <a:off x="642938" y="1412875"/>
            <a:ext cx="8033518" cy="453640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CH" altLang="fr-FR" sz="2200" dirty="0"/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Gli adolescenti pesano meno degli adulti: a parità di consumo, le persone più leggere si ubriacano prima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 smtClean="0"/>
              <a:t>Il </a:t>
            </a:r>
            <a:r>
              <a:rPr lang="it-CH" altLang="fr-FR" sz="2400" dirty="0"/>
              <a:t>cervello in fase di sviluppo è più sensibile all’alcol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 smtClean="0"/>
              <a:t>L’alcol </a:t>
            </a:r>
            <a:r>
              <a:rPr lang="it-CH" altLang="fr-FR" sz="2400" dirty="0"/>
              <a:t>può influire sull’equilibrio ormonale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 smtClean="0"/>
              <a:t>Gli </a:t>
            </a:r>
            <a:r>
              <a:rPr lang="it-CH" altLang="fr-FR" sz="2400" dirty="0"/>
              <a:t>effetti dell’alcol vengono percepiti meno negativamente, aumentando in tal modo il rischio di consumarne in grandi quantità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A parità di consumo, la diversa proporzione di liquidi e di tessuto adiposo presenti in uomini e donne di pari peso, comporta </a:t>
            </a:r>
            <a:r>
              <a:rPr lang="it-CH" altLang="fr-FR" sz="2500" dirty="0"/>
              <a:t>un tasso </a:t>
            </a:r>
            <a:r>
              <a:rPr lang="it-CH" altLang="fr-FR" sz="2500" noProof="1" smtClean="0"/>
              <a:t>alcolemico</a:t>
            </a:r>
            <a:r>
              <a:rPr lang="it-CH" altLang="fr-FR" sz="2500" dirty="0" smtClean="0"/>
              <a:t> </a:t>
            </a:r>
            <a:r>
              <a:rPr lang="it-CH" altLang="fr-FR" sz="2500" dirty="0"/>
              <a:t>maggiore in queste ultime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fr-CH" altLang="fr-FR" sz="25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dirty="0"/>
              <a:t>Alcol: i giovani sono particolarmente vulnerabili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ECC60F7E-9C4E-4CBF-B838-C7B144A1C673}" type="slidenum">
              <a:rPr lang="de-CH"/>
              <a:pPr algn="ctr">
                <a:defRPr/>
              </a:pPr>
              <a:t>13</a:t>
            </a:fld>
            <a:endParaRPr lang="de-C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endParaRPr lang="fr-CH" altLang="fr-FR" sz="3600" dirty="0"/>
          </a:p>
          <a:p>
            <a:pPr lvl="1" eaLnBrk="1" hangingPunct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it-IT" sz="2400" dirty="0"/>
              <a:t>Per proteggere i bambini e i giovani in Ticino la vendita di alcolici in negozi, bar e ristoranti è vietata ai minori di 18 anni (birra e vino compresi)</a:t>
            </a:r>
            <a:endParaRPr lang="fr-CH" altLang="fr-FR" sz="3600" dirty="0"/>
          </a:p>
          <a:p>
            <a:pPr lvl="1" eaLnBrk="1" hangingPunct="1">
              <a:buFont typeface="Arial" charset="0"/>
              <a:buNone/>
            </a:pPr>
            <a:r>
              <a:rPr lang="fr-CH" altLang="fr-FR" sz="3200" i="1" dirty="0"/>
              <a:t>	</a:t>
            </a:r>
            <a:endParaRPr lang="de-CH" altLang="fr-FR" sz="9600" dirty="0"/>
          </a:p>
          <a:p>
            <a:pPr eaLnBrk="1" hangingPunct="1">
              <a:buFont typeface="Arial" charset="0"/>
              <a:buNone/>
            </a:pPr>
            <a:endParaRPr lang="de-CH" altLang="fr-FR" sz="9600" dirty="0"/>
          </a:p>
        </p:txBody>
      </p:sp>
      <p:sp>
        <p:nvSpPr>
          <p:cNvPr id="16387" name="Titr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Giovani e alcol: cosa dice la legge?</a:t>
            </a: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2C4BC59-E724-496D-A269-5F3F71FF812D}" type="slidenum">
              <a:rPr lang="de-CH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de-CH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0851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it-CH" altLang="fr-FR" sz="1600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it-CH" altLang="fr-FR" sz="1600" dirty="0"/>
              <a:t>Fino a </a:t>
            </a:r>
            <a:r>
              <a:rPr lang="it-CH" altLang="fr-FR" sz="1600" b="1" dirty="0"/>
              <a:t>13 anni compiuti</a:t>
            </a:r>
            <a:r>
              <a:rPr lang="it-CH" altLang="fr-FR" sz="1600" dirty="0"/>
              <a:t>, niente alcol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it-CH" altLang="fr-FR" sz="1600" dirty="0"/>
          </a:p>
          <a:p>
            <a:pPr eaLnBrk="1" hangingPunct="1">
              <a:lnSpc>
                <a:spcPct val="70000"/>
              </a:lnSpc>
            </a:pPr>
            <a:r>
              <a:rPr lang="it-CH" altLang="fr-FR" sz="1600" dirty="0"/>
              <a:t>Genitori: siate fermi sulle vostre posizioni, spiegate il perché del divieto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it-CH" altLang="fr-FR" sz="1600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it-CH" altLang="fr-FR" sz="1600" b="1" dirty="0"/>
              <a:t>A 14-15 anni </a:t>
            </a:r>
            <a:r>
              <a:rPr lang="it-CH" altLang="fr-FR" sz="1600" dirty="0" smtClean="0"/>
              <a:t>non</a:t>
            </a:r>
            <a:r>
              <a:rPr lang="it-CH" altLang="fr-FR" sz="1600" b="1" dirty="0" smtClean="0"/>
              <a:t> </a:t>
            </a:r>
            <a:r>
              <a:rPr lang="it-CH" altLang="fr-FR" sz="1600" dirty="0" smtClean="0"/>
              <a:t>bisognerebbe </a:t>
            </a:r>
            <a:r>
              <a:rPr lang="it-CH" altLang="fr-FR" sz="1600" dirty="0"/>
              <a:t>consumare alcolici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it-CH" altLang="fr-FR" sz="1600" dirty="0"/>
          </a:p>
          <a:p>
            <a:pPr eaLnBrk="1" hangingPunct="1">
              <a:lnSpc>
                <a:spcPct val="70000"/>
              </a:lnSpc>
            </a:pPr>
            <a:r>
              <a:rPr lang="it-CH" altLang="fr-FR" sz="1600" dirty="0"/>
              <a:t>I giovani sono curiosi, vogliono sperimentare. Se lo ritenete il caso, potete eccezionalmente permettere loro di bere un goccio d’alcol dal vostro bicchiere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endParaRPr lang="it-CH" altLang="fr-FR" sz="1600" dirty="0"/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endParaRPr lang="it-CH" altLang="fr-FR" sz="1600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it-CH" altLang="fr-FR" sz="1600" b="1" dirty="0"/>
              <a:t>A 16-17 anni </a:t>
            </a:r>
            <a:r>
              <a:rPr lang="it-CH" altLang="fr-FR" sz="1600" dirty="0"/>
              <a:t>si può insegnare ai giovani che vogliono bere a gestire il loro consumo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it-CH" altLang="fr-FR" sz="1600" dirty="0"/>
          </a:p>
          <a:p>
            <a:pPr eaLnBrk="1" hangingPunct="1">
              <a:lnSpc>
                <a:spcPct val="70000"/>
              </a:lnSpc>
            </a:pPr>
            <a:r>
              <a:rPr lang="it-CH" altLang="fr-FR" sz="1600" dirty="0"/>
              <a:t>È impossibile proibire loro di bere se la legge autorizza la distribuzione ai maggiori di 16 anni! Cercate di limitare i rischi, discutete delle alternative. In ogni caso, non più di una bevanda alcolica a settimana!</a:t>
            </a:r>
          </a:p>
          <a:p>
            <a:pPr eaLnBrk="1" hangingPunct="1">
              <a:lnSpc>
                <a:spcPct val="70000"/>
              </a:lnSpc>
            </a:pPr>
            <a:endParaRPr lang="it-CH" altLang="fr-FR" sz="1600" dirty="0"/>
          </a:p>
          <a:p>
            <a:pPr eaLnBrk="1" hangingPunct="1">
              <a:lnSpc>
                <a:spcPct val="70000"/>
              </a:lnSpc>
            </a:pPr>
            <a:r>
              <a:rPr lang="it-CH" altLang="fr-FR" sz="1600" dirty="0"/>
              <a:t>Discutete delle alternative con i giovani. Nessuno dovrebbe sentirsi obbligato a bere alcol se non gli piace.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endParaRPr lang="it-CH" altLang="fr-FR" sz="1600" dirty="0"/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r>
              <a:rPr lang="it-CH" altLang="fr-FR" sz="1600" b="1" i="1" dirty="0"/>
              <a:t>I minori di 16 anni non dovrebbero bere alcolici!</a:t>
            </a:r>
          </a:p>
          <a:p>
            <a:pPr marL="457200" lvl="1" indent="0" eaLnBrk="1" hangingPunct="1">
              <a:lnSpc>
                <a:spcPct val="70000"/>
              </a:lnSpc>
              <a:buNone/>
            </a:pPr>
            <a:endParaRPr lang="fr-CH" altLang="fr-FR" sz="1600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CH" sz="3600" dirty="0"/>
              <a:t>Giovani e alcol: </a:t>
            </a:r>
            <a:br>
              <a:rPr lang="it-CH" sz="3600" dirty="0"/>
            </a:br>
            <a:r>
              <a:rPr lang="it-CH" sz="3600" dirty="0"/>
              <a:t>quali messaggi trasmettere?</a:t>
            </a:r>
            <a:br>
              <a:rPr lang="it-CH" sz="3600" dirty="0"/>
            </a:br>
            <a:endParaRPr lang="it-CH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1C5DBFC-56F6-4AFA-838B-EA74ED976680}" type="slidenum">
              <a:rPr lang="de-CH"/>
              <a:pPr algn="ctr">
                <a:defRPr/>
              </a:pPr>
              <a:t>15</a:t>
            </a:fld>
            <a:endParaRPr lang="de-C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CH" altLang="fr-FR"/>
          </a:p>
          <a:p>
            <a:pPr algn="ctr" eaLnBrk="1" hangingPunct="1">
              <a:buFont typeface="Arial" charset="0"/>
              <a:buNone/>
            </a:pPr>
            <a:endParaRPr lang="fr-CH" altLang="fr-FR"/>
          </a:p>
          <a:p>
            <a:pPr algn="ctr" eaLnBrk="1" hangingPunct="1">
              <a:buFont typeface="Arial" charset="0"/>
              <a:buNone/>
            </a:pPr>
            <a:r>
              <a:rPr lang="fr-CH" altLang="fr-FR" sz="4400"/>
              <a:t>La canapa</a:t>
            </a:r>
          </a:p>
          <a:p>
            <a:pPr eaLnBrk="1" hangingPunct="1"/>
            <a:endParaRPr lang="fr-CH" alt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Courier New" pitchFamily="49" charset="0"/>
              <a:buChar char="o"/>
            </a:pPr>
            <a:endParaRPr lang="fr-FR" altLang="fr-FR" sz="2400" dirty="0"/>
          </a:p>
          <a:p>
            <a:pPr lvl="1" eaLnBrk="1" hangingPunct="1"/>
            <a:r>
              <a:rPr lang="it-CH" altLang="fr-FR" sz="2400" noProof="1" smtClean="0">
                <a:solidFill>
                  <a:srgbClr val="009900"/>
                </a:solidFill>
              </a:rPr>
              <a:t>marijuana </a:t>
            </a:r>
            <a:r>
              <a:rPr lang="it-CH" altLang="fr-FR" sz="2400" noProof="1" smtClean="0"/>
              <a:t>(erba, gangia, kif…)</a:t>
            </a:r>
          </a:p>
          <a:p>
            <a:pPr lvl="2" eaLnBrk="1" hangingPunct="1"/>
            <a:r>
              <a:rPr lang="it-CH" altLang="fr-FR" noProof="1" smtClean="0"/>
              <a:t>foglie e infiorescenze essiccate</a:t>
            </a:r>
          </a:p>
          <a:p>
            <a:pPr lvl="1" eaLnBrk="1" hangingPunct="1"/>
            <a:r>
              <a:rPr lang="it-CH" altLang="fr-FR" sz="2400" noProof="1" smtClean="0">
                <a:solidFill>
                  <a:srgbClr val="009900"/>
                </a:solidFill>
              </a:rPr>
              <a:t>hashish</a:t>
            </a:r>
            <a:r>
              <a:rPr lang="it-CH" altLang="fr-FR" sz="2400" noProof="1" smtClean="0"/>
              <a:t> (shit, hasch, pot, fumo…)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it-CH" altLang="fr-FR" noProof="1" smtClean="0"/>
              <a:t>resina: pasta solida di colore variabile</a:t>
            </a:r>
          </a:p>
          <a:p>
            <a:pPr lvl="1" eaLnBrk="1" hangingPunct="1"/>
            <a:r>
              <a:rPr lang="it-CH" altLang="fr-FR" sz="2400" noProof="1" smtClean="0">
                <a:solidFill>
                  <a:srgbClr val="009900"/>
                </a:solidFill>
              </a:rPr>
              <a:t>olio di canapa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it-CH" altLang="fr-FR" noProof="1" smtClean="0"/>
              <a:t>liquido vischioso</a:t>
            </a:r>
          </a:p>
          <a:p>
            <a:pPr lvl="1" eaLnBrk="1" hangingPunct="1"/>
            <a:r>
              <a:rPr lang="it-CH" altLang="fr-FR" sz="2400" noProof="1" smtClean="0">
                <a:solidFill>
                  <a:srgbClr val="009900"/>
                </a:solidFill>
              </a:rPr>
              <a:t>cannabinoide di sintesi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it-CH" altLang="fr-FR" sz="2000" noProof="1" smtClean="0"/>
              <a:t>Mescolato a composti di erba da fumare (p. es. “</a:t>
            </a:r>
            <a:r>
              <a:rPr lang="it-IT" altLang="fr-FR" sz="2000" noProof="1" smtClean="0"/>
              <a:t>spice</a:t>
            </a:r>
            <a:r>
              <a:rPr lang="it-CH" altLang="fr-FR" sz="2000" noProof="1" smtClean="0"/>
              <a:t> “</a:t>
            </a:r>
            <a:r>
              <a:rPr lang="it-IT" altLang="fr-FR" sz="2000" noProof="1" smtClean="0"/>
              <a:t>), ha un effetto simile al THC, l’elemento psicoattivo della canapa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it-CH" altLang="fr-FR" sz="2400" noProof="1" smtClean="0">
              <a:solidFill>
                <a:srgbClr val="FF0000"/>
              </a:solidFill>
            </a:endParaRPr>
          </a:p>
          <a:p>
            <a:pPr lvl="2" eaLnBrk="1" hangingPunct="1">
              <a:buFont typeface="Wingdings" pitchFamily="2" charset="2"/>
              <a:buChar char="Ø"/>
            </a:pPr>
            <a:endParaRPr lang="fr-FR" altLang="fr-FR" dirty="0"/>
          </a:p>
          <a:p>
            <a:pPr lvl="1" eaLnBrk="1" hangingPunct="1">
              <a:buFont typeface="Arial" charset="0"/>
              <a:buNone/>
            </a:pPr>
            <a:r>
              <a:rPr lang="fr-FR" altLang="fr-FR" sz="2400" b="1" i="1" dirty="0">
                <a:cs typeface="Times New Roman" pitchFamily="18" charset="0"/>
              </a:rPr>
              <a:t>	</a:t>
            </a:r>
          </a:p>
          <a:p>
            <a:pPr lvl="1" eaLnBrk="1" hangingPunct="1">
              <a:buFont typeface="Arial" charset="0"/>
              <a:buNone/>
            </a:pPr>
            <a:endParaRPr lang="fr-CH" altLang="fr-FR" dirty="0"/>
          </a:p>
        </p:txBody>
      </p:sp>
      <p:sp>
        <p:nvSpPr>
          <p:cNvPr id="2048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altLang="fr-FR" sz="4000"/>
              <a:t>Prodotti e denominazioni </a:t>
            </a:r>
            <a:br>
              <a:rPr lang="fr-CH" altLang="fr-FR" sz="4000"/>
            </a:br>
            <a:r>
              <a:rPr lang="fr-CH" altLang="fr-FR" sz="4000"/>
              <a:t>della canapa</a:t>
            </a:r>
            <a:endParaRPr lang="fr-CH" altLang="fr-FR" sz="4000">
              <a:solidFill>
                <a:schemeClr val="accent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6D7375A2-50B1-4081-9596-8487DA4A520F}" type="slidenum">
              <a:rPr lang="de-CH"/>
              <a:pPr algn="ctr">
                <a:defRPr/>
              </a:pPr>
              <a:t>17</a:t>
            </a:fld>
            <a:endParaRPr lang="de-C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lvl="1" indent="0" eaLnBrk="1" hangingPunct="1">
              <a:lnSpc>
                <a:spcPts val="2800"/>
              </a:lnSpc>
              <a:spcBef>
                <a:spcPts val="576"/>
              </a:spcBef>
              <a:buNone/>
            </a:pPr>
            <a:r>
              <a:rPr lang="it-CH" altLang="fr-FR" sz="2400" b="1" dirty="0"/>
              <a:t>Per inalazione</a:t>
            </a:r>
            <a:endParaRPr lang="it-CH" altLang="fr-FR" sz="2400" dirty="0"/>
          </a:p>
          <a:p>
            <a:pPr marL="342900" lvl="1" indent="-342900" eaLnBrk="1" hangingPunct="1">
              <a:lnSpc>
                <a:spcPts val="2800"/>
              </a:lnSpc>
              <a:spcBef>
                <a:spcPts val="576"/>
              </a:spcBef>
            </a:pPr>
            <a:r>
              <a:rPr lang="it-CH" altLang="fr-FR" sz="2400" dirty="0"/>
              <a:t>Spinello: sigaretta di canapa (marijuana o hashish) con aggiunta o meno di tabacco </a:t>
            </a:r>
          </a:p>
          <a:p>
            <a:pPr marL="342900" lvl="1" indent="-342900" eaLnBrk="1" hangingPunct="1">
              <a:lnSpc>
                <a:spcPts val="2800"/>
              </a:lnSpc>
              <a:spcBef>
                <a:spcPts val="576"/>
              </a:spcBef>
            </a:pPr>
            <a:r>
              <a:rPr lang="it-CH" altLang="fr-FR" sz="2400" noProof="1" smtClean="0"/>
              <a:t>“bong” </a:t>
            </a:r>
            <a:r>
              <a:rPr lang="it-CH" altLang="fr-FR" sz="2400" dirty="0" smtClean="0"/>
              <a:t>(</a:t>
            </a:r>
            <a:r>
              <a:rPr lang="it-CH" altLang="fr-FR" sz="2400" dirty="0"/>
              <a:t>pipa ad acqua)</a:t>
            </a:r>
          </a:p>
          <a:p>
            <a:pPr lvl="1" eaLnBrk="1" hangingPunct="1">
              <a:buFont typeface="Arial" charset="0"/>
              <a:buNone/>
            </a:pPr>
            <a:endParaRPr lang="it-CH" altLang="fr-FR" sz="2400" b="1" dirty="0"/>
          </a:p>
          <a:p>
            <a:pPr marL="0" lvl="1" indent="0" eaLnBrk="1" hangingPunct="1">
              <a:lnSpc>
                <a:spcPts val="2800"/>
              </a:lnSpc>
              <a:buNone/>
            </a:pPr>
            <a:r>
              <a:rPr lang="it-CH" altLang="fr-FR" sz="2400" b="1" dirty="0"/>
              <a:t>Per ingestione</a:t>
            </a:r>
            <a:r>
              <a:rPr lang="it-CH" altLang="fr-FR" sz="2400" dirty="0"/>
              <a:t>      </a:t>
            </a:r>
            <a:br>
              <a:rPr lang="it-CH" altLang="fr-FR" sz="2400" dirty="0"/>
            </a:br>
            <a:endParaRPr lang="it-CH" altLang="fr-FR" sz="2400" dirty="0"/>
          </a:p>
          <a:p>
            <a:pPr marL="342900" lvl="1" indent="-342900" eaLnBrk="1" hangingPunct="1">
              <a:lnSpc>
                <a:spcPts val="2800"/>
              </a:lnSpc>
            </a:pPr>
            <a:r>
              <a:rPr lang="it-CH" altLang="fr-FR" sz="2400" dirty="0"/>
              <a:t>Bevande</a:t>
            </a:r>
            <a:r>
              <a:rPr lang="it-CH" altLang="fr-FR" sz="2400" dirty="0">
                <a:solidFill>
                  <a:srgbClr val="009900"/>
                </a:solidFill>
              </a:rPr>
              <a:t>:</a:t>
            </a:r>
            <a:r>
              <a:rPr lang="it-CH" altLang="fr-FR" sz="2400" dirty="0"/>
              <a:t> tisane, canapa mista al latte</a:t>
            </a:r>
          </a:p>
          <a:p>
            <a:pPr marL="342900" lvl="1" indent="-342900" eaLnBrk="1" hangingPunct="1">
              <a:lnSpc>
                <a:spcPts val="2800"/>
              </a:lnSpc>
            </a:pPr>
            <a:r>
              <a:rPr lang="it-CH" altLang="fr-FR" sz="2400" dirty="0"/>
              <a:t>Dolci, marmellate…</a:t>
            </a:r>
          </a:p>
          <a:p>
            <a:pPr lvl="1" eaLnBrk="1" hangingPunct="1">
              <a:buFont typeface="Arial" charset="0"/>
              <a:buNone/>
            </a:pPr>
            <a:r>
              <a:rPr lang="it-CH" altLang="fr-FR" b="1" i="1" dirty="0">
                <a:cs typeface="Times New Roman" pitchFamily="18" charset="0"/>
              </a:rPr>
              <a:t>	</a:t>
            </a:r>
          </a:p>
          <a:p>
            <a:pPr lvl="1" eaLnBrk="1" hangingPunct="1">
              <a:buFont typeface="Arial" charset="0"/>
              <a:buNone/>
            </a:pPr>
            <a:endParaRPr lang="fr-CH" altLang="fr-FR" dirty="0"/>
          </a:p>
        </p:txBody>
      </p:sp>
      <p:sp>
        <p:nvSpPr>
          <p:cNvPr id="21507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it-CH" altLang="fr-FR" sz="3200" dirty="0"/>
              <a:t>La canapa: </a:t>
            </a:r>
            <a:br>
              <a:rPr lang="it-CH" altLang="fr-FR" sz="3200" dirty="0"/>
            </a:br>
            <a:r>
              <a:rPr lang="it-CH" altLang="fr-FR" sz="3200" dirty="0"/>
              <a:t>modalità di consumo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6F21646-1156-4DBC-A1EB-C8A890BA0BE1}" type="slidenum">
              <a:rPr lang="de-CH"/>
              <a:pPr algn="ctr">
                <a:defRPr/>
              </a:pPr>
              <a:t>18</a:t>
            </a:fld>
            <a:endParaRPr lang="de-C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CH" altLang="fr-FR" sz="2800" dirty="0"/>
              <a:t>A breve </a:t>
            </a:r>
            <a:r>
              <a:rPr lang="it-CH" altLang="fr-FR" sz="2800" dirty="0" smtClean="0"/>
              <a:t>termine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CH" altLang="fr-FR" sz="2800" dirty="0"/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Riduzione delle capacità mnesiche, della concentrazione e della velocità di reazione</a:t>
            </a:r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Effetto inibitore sulla motivazione</a:t>
            </a:r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Rischi associati alla qualità del prodotto se la canapa viene mescolata ad altre sostanze</a:t>
            </a:r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Infiammazione delle vie respiratorie, fiato corto, tosse cronica o bronchiti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fr-CH" altLang="fr-FR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H" altLang="fr-FR" dirty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fr-CH" altLang="fr-FR" dirty="0"/>
          </a:p>
        </p:txBody>
      </p:sp>
      <p:sp>
        <p:nvSpPr>
          <p:cNvPr id="22531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La canapa: effetti e rischi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5237F870-1287-413F-942D-863F2B98F453}" type="slidenum">
              <a:rPr lang="de-CH"/>
              <a:pPr algn="ctr">
                <a:defRPr/>
              </a:pPr>
              <a:t>19</a:t>
            </a:fld>
            <a:endParaRPr lang="de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CH" altLang="fr-FR" sz="2400" dirty="0"/>
              <a:t>I motivi del consumo</a:t>
            </a:r>
          </a:p>
          <a:p>
            <a:pPr eaLnBrk="1" hangingPunct="1">
              <a:buClr>
                <a:schemeClr val="accent3"/>
              </a:buClr>
            </a:pPr>
            <a:r>
              <a:rPr lang="it-CH" altLang="fr-FR" sz="2400" dirty="0"/>
              <a:t>Tabacco, alcol, canapa</a:t>
            </a:r>
          </a:p>
          <a:p>
            <a:pPr eaLnBrk="1" hangingPunct="1">
              <a:buClr>
                <a:schemeClr val="accent3"/>
              </a:buClr>
            </a:pPr>
            <a:r>
              <a:rPr lang="it-CH" altLang="fr-FR" sz="2400" dirty="0"/>
              <a:t>I comportamenti problematici: l’esempio della ciberdipendenza</a:t>
            </a:r>
          </a:p>
          <a:p>
            <a:pPr eaLnBrk="1" hangingPunct="1">
              <a:buClr>
                <a:schemeClr val="accent3"/>
              </a:buClr>
            </a:pPr>
            <a:r>
              <a:rPr lang="it-CH" altLang="fr-FR" sz="2400" dirty="0"/>
              <a:t>Il ruolo dei genitori</a:t>
            </a:r>
          </a:p>
          <a:p>
            <a:pPr eaLnBrk="1" hangingPunct="1">
              <a:buClr>
                <a:schemeClr val="accent3"/>
              </a:buClr>
            </a:pPr>
            <a:r>
              <a:rPr lang="it-CH" altLang="fr-FR" sz="2400" dirty="0"/>
              <a:t>I giovani: come sostenerli?</a:t>
            </a:r>
          </a:p>
        </p:txBody>
      </p:sp>
      <p:sp>
        <p:nvSpPr>
          <p:cNvPr id="3075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Contenuti della presentazione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6047E56A-94DA-4E2A-BD0D-F917E7281AA3}" type="slidenum">
              <a:rPr lang="de-CH"/>
              <a:pPr algn="ctr">
                <a:defRPr/>
              </a:pPr>
              <a:t>2</a:t>
            </a:fld>
            <a:endParaRPr lang="de-C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CH" altLang="fr-FR" sz="2800" dirty="0"/>
              <a:t>A lungo </a:t>
            </a:r>
            <a:r>
              <a:rPr lang="it-CH" altLang="fr-FR" sz="2800" dirty="0" smtClean="0"/>
              <a:t>termine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CH" altLang="fr-FR" sz="2800" dirty="0"/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Maggiore rischio di contrarre tumori</a:t>
            </a:r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Alterazioni della capacità di elaborare informazioni complesse, della memoria e della concentrazione</a:t>
            </a:r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Problemi scolastici o professionali</a:t>
            </a:r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Manifestazione di psicosi (in caso di predisposizione)</a:t>
            </a:r>
          </a:p>
          <a:p>
            <a:pPr lvl="1" eaLnBrk="1" hangingPunct="1">
              <a:lnSpc>
                <a:spcPct val="90000"/>
              </a:lnSpc>
            </a:pPr>
            <a:r>
              <a:rPr lang="it-CH" altLang="fr-FR" sz="2400" dirty="0"/>
              <a:t>Dipendenza fisica e mentale</a:t>
            </a:r>
          </a:p>
        </p:txBody>
      </p:sp>
      <p:sp>
        <p:nvSpPr>
          <p:cNvPr id="23555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La canapa: effetti e rischi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11290792-6D4C-4E96-AF1A-E68A8D068346}" type="slidenum">
              <a:rPr lang="de-CH"/>
              <a:pPr algn="ctr">
                <a:defRPr/>
              </a:pPr>
              <a:t>20</a:t>
            </a:fld>
            <a:endParaRPr lang="de-C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sz="3200" dirty="0"/>
              <a:t>La canapa: effetti e rischi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lvl="0" indent="0" eaLnBrk="1" fontAlgn="auto" hangingPunct="1">
              <a:lnSpc>
                <a:spcPts val="2800"/>
              </a:lnSpc>
              <a:spcAft>
                <a:spcPts val="0"/>
              </a:spcAft>
              <a:buClr>
                <a:srgbClr val="B4D200"/>
              </a:buClr>
              <a:buNone/>
            </a:pPr>
            <a:r>
              <a:rPr lang="it-CH" sz="2400" b="1" dirty="0">
                <a:latin typeface="Arial" pitchFamily="34" charset="0"/>
                <a:cs typeface="Arial" pitchFamily="34" charset="0"/>
              </a:rPr>
              <a:t>I giovani come gruppo vulnerabile</a:t>
            </a:r>
          </a:p>
          <a:p>
            <a:pPr lvl="1" eaLnBrk="1" fontAlgn="auto" hangingPunct="1">
              <a:lnSpc>
                <a:spcPts val="2800"/>
              </a:lnSpc>
              <a:spcAft>
                <a:spcPts val="0"/>
              </a:spcAft>
              <a:buClr>
                <a:srgbClr val="B4D200"/>
              </a:buClr>
            </a:pPr>
            <a:r>
              <a:rPr lang="it-CH" sz="2400" dirty="0">
                <a:latin typeface="Arial" pitchFamily="34" charset="0"/>
                <a:cs typeface="Arial" pitchFamily="34" charset="0"/>
              </a:rPr>
              <a:t>L’adolescenza è un periodo chiave dello sviluppo psichico e fisico. Maggiore sensibilità alla canapa rispetto ad un adulto, maggiori rischi di complicazioni.</a:t>
            </a:r>
          </a:p>
          <a:p>
            <a:pPr lvl="1" eaLnBrk="1" fontAlgn="auto" hangingPunct="1">
              <a:lnSpc>
                <a:spcPts val="2800"/>
              </a:lnSpc>
              <a:spcAft>
                <a:spcPts val="0"/>
              </a:spcAft>
              <a:buClr>
                <a:srgbClr val="B4D200"/>
              </a:buClr>
            </a:pPr>
            <a:r>
              <a:rPr lang="it-CH" sz="2400" dirty="0">
                <a:latin typeface="Arial" pitchFamily="34" charset="0"/>
                <a:cs typeface="Arial" pitchFamily="34" charset="0"/>
              </a:rPr>
              <a:t>Un consumo precoce può influire sullo sviluppo e sulla struttura cerebrale.</a:t>
            </a:r>
          </a:p>
          <a:p>
            <a:pPr lvl="1" eaLnBrk="1" fontAlgn="auto" hangingPunct="1">
              <a:lnSpc>
                <a:spcPts val="2800"/>
              </a:lnSpc>
              <a:spcAft>
                <a:spcPts val="0"/>
              </a:spcAft>
              <a:buClr>
                <a:srgbClr val="B4D200"/>
              </a:buClr>
            </a:pPr>
            <a:r>
              <a:rPr lang="it-CH" sz="2400" dirty="0">
                <a:latin typeface="Arial" pitchFamily="34" charset="0"/>
                <a:cs typeface="Arial" pitchFamily="34" charset="0"/>
              </a:rPr>
              <a:t>Effetto negativo sulle capacità di apprendimento e sul potenziale di sviluppo al di là dell’ambito scolastico. Inoltre, se la canapa è usata per gestire lo stress e le emozioni, essa può inibire la capacità di gestire le relazioni personali.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96831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fr-CH" altLang="fr-FR" sz="2700" dirty="0"/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Dissuadere i giovani dal cominciare a consumare canapa!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Se i giovani la consumano già, motivarli a smettere, se necessario con l’aiuto di professionisti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Canapa e studio/tirocinio, guida di una bici o  di uno scooter… non vanno d’accordo!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CH" altLang="fr-FR" sz="2400" dirty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CH" altLang="fr-FR" sz="2400" b="1" i="1" dirty="0"/>
              <a:t>Uno spinello non fa di un adolescente un tossicodipendente!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CH" altLang="fr-FR" sz="2400" b="1" i="1" dirty="0"/>
              <a:t>Non bisogna né demonizzare, né banalizzare</a:t>
            </a:r>
          </a:p>
          <a:p>
            <a:pPr lvl="1" eaLnBrk="1" hangingPunct="1">
              <a:lnSpc>
                <a:spcPct val="80000"/>
              </a:lnSpc>
            </a:pPr>
            <a:endParaRPr lang="fr-CH" alt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CH" sz="3100" dirty="0"/>
              <a:t>Giovani e canapa: </a:t>
            </a:r>
            <a:br>
              <a:rPr lang="it-CH" sz="3100" dirty="0"/>
            </a:br>
            <a:r>
              <a:rPr lang="it-CH" sz="3100" dirty="0"/>
              <a:t>quali messaggi trasmettere?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DD392949-FD89-4BF0-BCF3-6CED32B75D35}" type="slidenum">
              <a:rPr lang="de-CH"/>
              <a:pPr algn="ctr">
                <a:defRPr/>
              </a:pPr>
              <a:t>22</a:t>
            </a:fld>
            <a:endParaRPr lang="de-C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it-CH" altLang="fr-FR" dirty="0"/>
          </a:p>
          <a:p>
            <a:pPr algn="ctr" eaLnBrk="1" hangingPunct="1">
              <a:buFont typeface="Arial" charset="0"/>
              <a:buNone/>
            </a:pPr>
            <a:r>
              <a:rPr lang="it-CH" altLang="fr-FR" sz="2400" b="1" dirty="0"/>
              <a:t>Ritardare il primo consumo e/o convincere a non cominciare</a:t>
            </a:r>
          </a:p>
          <a:p>
            <a:pPr eaLnBrk="1" hangingPunct="1">
              <a:buFont typeface="Arial" charset="0"/>
              <a:buNone/>
            </a:pPr>
            <a:endParaRPr lang="it-CH" altLang="fr-FR" sz="2400" b="1" dirty="0"/>
          </a:p>
          <a:p>
            <a:pPr eaLnBrk="1" hangingPunct="1"/>
            <a:r>
              <a:rPr lang="it-CH" altLang="fr-FR" sz="2400" dirty="0"/>
              <a:t>Più il consumo regolare di alcol, tabacco o canapa è precoce, più sarà elevato il rischio di sviluppare una dipendenza</a:t>
            </a:r>
          </a:p>
          <a:p>
            <a:pPr eaLnBrk="1" hangingPunct="1"/>
            <a:endParaRPr lang="fr-CH" alt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CH" sz="3200" dirty="0"/>
              <a:t>Obiettivi globali della prevenzione, indipendentemente dalla sostanza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2885B2DD-49AC-4452-8537-0DC65E53B9A3}" type="slidenum">
              <a:rPr lang="de-CH"/>
              <a:pPr algn="ctr">
                <a:defRPr/>
              </a:pPr>
              <a:t>23</a:t>
            </a:fld>
            <a:endParaRPr lang="de-C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CH" altLang="fr-FR" sz="4400" dirty="0"/>
          </a:p>
          <a:p>
            <a:pPr algn="ctr" eaLnBrk="1" hangingPunct="1">
              <a:buFont typeface="Arial" charset="0"/>
              <a:buNone/>
            </a:pPr>
            <a:r>
              <a:rPr lang="it-CH" altLang="fr-FR" sz="4000" dirty="0"/>
              <a:t>I comportamenti problematici</a:t>
            </a:r>
            <a:r>
              <a:rPr lang="it-CH" altLang="fr-FR" sz="4400" dirty="0"/>
              <a:t>: </a:t>
            </a:r>
          </a:p>
          <a:p>
            <a:pPr algn="ctr" eaLnBrk="1" hangingPunct="1">
              <a:buFont typeface="Arial" charset="0"/>
              <a:buNone/>
            </a:pPr>
            <a:r>
              <a:rPr lang="it-CH" altLang="fr-FR" dirty="0"/>
              <a:t>l’esempio della ciberdipendenza</a:t>
            </a:r>
          </a:p>
          <a:p>
            <a:pPr eaLnBrk="1" hangingPunct="1">
              <a:buFont typeface="Arial" charset="0"/>
              <a:buNone/>
            </a:pPr>
            <a:endParaRPr lang="fr-CH" alt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 eaLnBrk="1" hangingPunct="1">
              <a:buFont typeface="Arial" charset="0"/>
              <a:buNone/>
            </a:pPr>
            <a:endParaRPr lang="fr-CH" altLang="fr-FR" sz="3200" dirty="0"/>
          </a:p>
          <a:p>
            <a:pPr lvl="1" algn="ctr" eaLnBrk="1" hangingPunct="1">
              <a:buFont typeface="Arial" charset="0"/>
              <a:buNone/>
            </a:pPr>
            <a:endParaRPr lang="fr-CH" altLang="fr-FR" sz="3200" dirty="0"/>
          </a:p>
          <a:p>
            <a:pPr lvl="1" algn="ctr" eaLnBrk="1" hangingPunct="1">
              <a:buFont typeface="Arial" charset="0"/>
              <a:buNone/>
            </a:pPr>
            <a:r>
              <a:rPr lang="it-CH" altLang="fr-FR" sz="2400" dirty="0"/>
              <a:t>La ciberdipendenza è una dipendenza senza sostanze (non c’è consumo di sostanze psicoattive)</a:t>
            </a:r>
          </a:p>
        </p:txBody>
      </p:sp>
      <p:sp>
        <p:nvSpPr>
          <p:cNvPr id="27651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La ciberdipendenza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345F494-7038-4848-B340-91A30C6C15C7}" type="slidenum">
              <a:rPr lang="de-CH"/>
              <a:pPr algn="ctr">
                <a:defRPr/>
              </a:pPr>
              <a:t>25</a:t>
            </a:fld>
            <a:endParaRPr lang="de-C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fr-CH" altLang="fr-FR" dirty="0"/>
          </a:p>
          <a:p>
            <a:pPr eaLnBrk="1" hangingPunct="1"/>
            <a:r>
              <a:rPr lang="it-CH" altLang="fr-FR" sz="2400" dirty="0"/>
              <a:t>Ad essere potenzialmente problematici sono soprattutto i giochi online e i social network</a:t>
            </a:r>
          </a:p>
          <a:p>
            <a:pPr eaLnBrk="1" hangingPunct="1"/>
            <a:r>
              <a:rPr lang="it-CH" altLang="fr-FR" sz="2400" dirty="0"/>
              <a:t>Differenze di utilizzo della rete in base al sesso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it-CH" altLang="fr-FR" sz="2400" dirty="0"/>
              <a:t>chat e social network: usati soprattutto dalle ragazze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it-CH" altLang="fr-FR" sz="2400" dirty="0"/>
              <a:t>videogiochi (p. es. World of </a:t>
            </a:r>
            <a:r>
              <a:rPr lang="it-CH" altLang="fr-FR" sz="2400" noProof="1" smtClean="0"/>
              <a:t>Warcraft): </a:t>
            </a:r>
            <a:r>
              <a:rPr lang="it-CH" altLang="fr-FR" sz="2400" dirty="0" smtClean="0"/>
              <a:t>usati </a:t>
            </a:r>
            <a:r>
              <a:rPr lang="it-CH" altLang="fr-FR" sz="2400" dirty="0"/>
              <a:t>soprattutto dai ragazzi</a:t>
            </a:r>
          </a:p>
          <a:p>
            <a:pPr eaLnBrk="1" hangingPunct="1"/>
            <a:endParaRPr lang="fr-CH" altLang="fr-FR" dirty="0"/>
          </a:p>
          <a:p>
            <a:pPr eaLnBrk="1" hangingPunct="1"/>
            <a:endParaRPr lang="fr-CH" altLang="fr-FR" dirty="0"/>
          </a:p>
          <a:p>
            <a:pPr eaLnBrk="1" hangingPunct="1"/>
            <a:endParaRPr lang="fr-CH" alt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CH" sz="3200" dirty="0"/>
              <a:t>La ciberdipendenza: problematiche diverse e specificità di genere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4C24B75-5FD8-4A3F-9CA8-982336D01DBD}" type="slidenum">
              <a:rPr lang="de-CH"/>
              <a:pPr algn="ctr">
                <a:defRPr/>
              </a:pPr>
              <a:t>26</a:t>
            </a:fld>
            <a:endParaRPr lang="de-C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CH" altLang="fr-FR" sz="2200" dirty="0"/>
              <a:t>Effetto negativo sulle relazioni sociali e familiari</a:t>
            </a:r>
          </a:p>
          <a:p>
            <a:pPr eaLnBrk="1" hangingPunct="1">
              <a:lnSpc>
                <a:spcPct val="90000"/>
              </a:lnSpc>
            </a:pPr>
            <a:r>
              <a:rPr lang="it-CH" altLang="fr-FR" sz="2200" dirty="0"/>
              <a:t>Rischio di compromettere lo sviluppo delle proprie competenze sociali</a:t>
            </a:r>
          </a:p>
          <a:p>
            <a:pPr eaLnBrk="1" hangingPunct="1">
              <a:lnSpc>
                <a:spcPct val="90000"/>
              </a:lnSpc>
            </a:pPr>
            <a:r>
              <a:rPr lang="it-CH" altLang="fr-FR" sz="2200" dirty="0"/>
              <a:t>Effetto negativo sul rendimento scolastico e professionale</a:t>
            </a:r>
          </a:p>
          <a:p>
            <a:pPr eaLnBrk="1" hangingPunct="1">
              <a:lnSpc>
                <a:spcPct val="90000"/>
              </a:lnSpc>
            </a:pPr>
            <a:r>
              <a:rPr lang="it-CH" altLang="fr-FR" sz="2200" dirty="0"/>
              <a:t>Possibili ripercussioni sulla salute fisica: problemi di postura, alimentazione disordinata, emicranie, disturbi alla vista</a:t>
            </a:r>
          </a:p>
          <a:p>
            <a:pPr eaLnBrk="1" hangingPunct="1">
              <a:lnSpc>
                <a:spcPct val="90000"/>
              </a:lnSpc>
            </a:pPr>
            <a:r>
              <a:rPr lang="it-CH" altLang="fr-FR" sz="2200" dirty="0"/>
              <a:t>Possibili ripercussioni sulla salute psichica: depressione, ansia</a:t>
            </a:r>
          </a:p>
          <a:p>
            <a:pPr eaLnBrk="1" hangingPunct="1">
              <a:lnSpc>
                <a:spcPct val="90000"/>
              </a:lnSpc>
            </a:pPr>
            <a:endParaRPr lang="it-CH" altLang="fr-FR" sz="2200" dirty="0"/>
          </a:p>
          <a:p>
            <a:pPr marL="342900" lvl="1" indent="-34290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it-CH" altLang="fr-FR" sz="2200" b="1" i="1" dirty="0"/>
              <a:t>Un uso eccessivo di Internet può causare modifiche a livello cerebrale, soprattutto nelle aree in cui risiedono i centri del piacere</a:t>
            </a:r>
          </a:p>
          <a:p>
            <a:pPr eaLnBrk="1" hangingPunct="1">
              <a:lnSpc>
                <a:spcPct val="90000"/>
              </a:lnSpc>
            </a:pPr>
            <a:endParaRPr lang="fr-CH" altLang="fr-FR" sz="3000" dirty="0"/>
          </a:p>
          <a:p>
            <a:pPr eaLnBrk="1" hangingPunct="1">
              <a:lnSpc>
                <a:spcPct val="90000"/>
              </a:lnSpc>
            </a:pPr>
            <a:endParaRPr lang="fr-CH" altLang="fr-FR" sz="3000" dirty="0"/>
          </a:p>
          <a:p>
            <a:pPr eaLnBrk="1" hangingPunct="1">
              <a:lnSpc>
                <a:spcPct val="90000"/>
              </a:lnSpc>
            </a:pPr>
            <a:endParaRPr lang="fr-CH" altLang="fr-FR" sz="3000" dirty="0"/>
          </a:p>
          <a:p>
            <a:pPr eaLnBrk="1" hangingPunct="1">
              <a:lnSpc>
                <a:spcPct val="90000"/>
              </a:lnSpc>
            </a:pPr>
            <a:endParaRPr lang="fr-CH" altLang="fr-FR" sz="3000" dirty="0"/>
          </a:p>
          <a:p>
            <a:pPr eaLnBrk="1" hangingPunct="1">
              <a:lnSpc>
                <a:spcPct val="90000"/>
              </a:lnSpc>
            </a:pPr>
            <a:endParaRPr lang="fr-CH" altLang="fr-FR" sz="3000" dirty="0"/>
          </a:p>
        </p:txBody>
      </p:sp>
      <p:sp>
        <p:nvSpPr>
          <p:cNvPr id="29699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La ciberdipendenza: rischi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6EEEF6DE-EE31-49BF-90FE-405F6219FAC3}" type="slidenum">
              <a:rPr lang="de-CH"/>
              <a:pPr algn="ctr">
                <a:defRPr/>
              </a:pPr>
              <a:t>27</a:t>
            </a:fld>
            <a:endParaRPr lang="de-C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H" altLang="fr-FR" dirty="0"/>
          </a:p>
          <a:p>
            <a:pPr marL="0" indent="0" eaLnBrk="1" hangingPunct="1">
              <a:buNone/>
            </a:pPr>
            <a:endParaRPr lang="fr-CH" altLang="fr-FR" sz="2400" dirty="0"/>
          </a:p>
          <a:p>
            <a:pPr marL="0" indent="0" eaLnBrk="1" hangingPunct="1">
              <a:buNone/>
            </a:pPr>
            <a:r>
              <a:rPr lang="it-CH" altLang="fr-FR" sz="2400" dirty="0"/>
              <a:t>Il tempo trascorso online non è di per sé un indicatore di dipendenza. Ad essere determinante è soprattutto il disinteresse crescente per gli altri ambiti della vita.</a:t>
            </a:r>
          </a:p>
          <a:p>
            <a:pPr eaLnBrk="1" hangingPunct="1"/>
            <a:endParaRPr lang="fr-CH" altLang="fr-FR" sz="2400" dirty="0"/>
          </a:p>
          <a:p>
            <a:pPr eaLnBrk="1" hangingPunct="1"/>
            <a:endParaRPr lang="fr-CH" altLang="fr-FR" dirty="0"/>
          </a:p>
          <a:p>
            <a:pPr eaLnBrk="1" hangingPunct="1"/>
            <a:endParaRPr lang="fr-CH" altLang="fr-FR" dirty="0"/>
          </a:p>
        </p:txBody>
      </p:sp>
      <p:sp>
        <p:nvSpPr>
          <p:cNvPr id="3072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La ciberdipendenza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62E5A11-451C-429E-9EF6-B46A4807FDB5}" type="slidenum">
              <a:rPr lang="de-CH"/>
              <a:pPr algn="ctr">
                <a:defRPr/>
              </a:pPr>
              <a:t>28</a:t>
            </a:fld>
            <a:endParaRPr lang="de-C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endParaRPr lang="fr-CH" altLang="fr-FR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it-CH" altLang="fr-FR" sz="2400" dirty="0"/>
              <a:t>Interessarsi e discutere sull’uso e sui contenuti dei siti, dei giochi e dei film</a:t>
            </a:r>
          </a:p>
          <a:p>
            <a:pPr eaLnBrk="1" hangingPunct="1">
              <a:lnSpc>
                <a:spcPct val="70000"/>
              </a:lnSpc>
            </a:pPr>
            <a:r>
              <a:rPr lang="it-CH" altLang="fr-FR" sz="2400" dirty="0"/>
              <a:t>Limitare l’accesso ai giochi rifacendosi al sistema di classificazione in base all’età PEGI: </a:t>
            </a:r>
            <a:r>
              <a:rPr lang="it-CH" altLang="fr-FR" sz="2400" dirty="0">
                <a:hlinkClick r:id="rId3"/>
              </a:rPr>
              <a:t>www.pegi.info</a:t>
            </a:r>
            <a:r>
              <a:rPr lang="it-CH" altLang="fr-FR" sz="2400" dirty="0"/>
              <a:t> </a:t>
            </a:r>
          </a:p>
          <a:p>
            <a:pPr eaLnBrk="1" hangingPunct="1">
              <a:lnSpc>
                <a:spcPct val="70000"/>
              </a:lnSpc>
            </a:pPr>
            <a:r>
              <a:rPr lang="it-CH" altLang="fr-FR" sz="2400" dirty="0"/>
              <a:t>Stabilire una durata massima d’uso di Internet</a:t>
            </a:r>
          </a:p>
          <a:p>
            <a:pPr eaLnBrk="1" hangingPunct="1">
              <a:lnSpc>
                <a:spcPct val="70000"/>
              </a:lnSpc>
            </a:pPr>
            <a:r>
              <a:rPr lang="it-CH" altLang="fr-FR" sz="2400" dirty="0"/>
              <a:t>Controllare e limitare l’accesso ai contenuti su Internet (filtri parentali)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it-CH" altLang="fr-FR" sz="2400" dirty="0"/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fr-CH" altLang="fr-FR" sz="2700" dirty="0"/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fr-CH" altLang="fr-FR" sz="2700" dirty="0"/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r>
              <a:rPr lang="it-CH" altLang="fr-FR" sz="2400" b="1" dirty="0"/>
              <a:t>Il dialogo e il controllo dei genitori sono fondamentali</a:t>
            </a:r>
          </a:p>
          <a:p>
            <a:pPr eaLnBrk="1" hangingPunct="1">
              <a:lnSpc>
                <a:spcPct val="70000"/>
              </a:lnSpc>
            </a:pPr>
            <a:endParaRPr lang="fr-CH" altLang="fr-FR" sz="2700" dirty="0"/>
          </a:p>
        </p:txBody>
      </p:sp>
      <p:sp>
        <p:nvSpPr>
          <p:cNvPr id="31747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Ciberdipendenza: </a:t>
            </a:r>
            <a:br>
              <a:rPr lang="it-CH" altLang="fr-FR" sz="3200" dirty="0"/>
            </a:br>
            <a:r>
              <a:rPr lang="it-CH" altLang="fr-FR" sz="3200" dirty="0"/>
              <a:t>quali messaggi trasmettere?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69531B8-93A3-439A-9894-5A75CA03C7D3}" type="slidenum">
              <a:rPr lang="de-CH"/>
              <a:pPr algn="ctr">
                <a:defRPr/>
              </a:pPr>
              <a:t>29</a:t>
            </a:fld>
            <a:endParaRPr lang="de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1"/>
          <p:cNvSpPr>
            <a:spLocks noGrp="1"/>
          </p:cNvSpPr>
          <p:nvPr>
            <p:ph idx="1"/>
          </p:nvPr>
        </p:nvSpPr>
        <p:spPr>
          <a:xfrm>
            <a:off x="467544" y="1241838"/>
            <a:ext cx="8218488" cy="475138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fumare è diventata un’abitudine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mi sento spesso stressato/a e fumare mi calma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mi piace il sapore del tabacco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non riesco a smettere di fumare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mi annoio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i miei amici e i miei compagni di scuola fumano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altrimenti non so cosa fare con le mani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mi da un senso di libertà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altrimenti ingrasserei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mi fa sentire più produttivo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come fumatore, sprigiono quel certo non so che in più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è fico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1500" dirty="0"/>
              <a:t>Perché sono convinto/a che a me non faccia male</a:t>
            </a:r>
          </a:p>
          <a:p>
            <a:pPr eaLnBrk="1" hangingPunct="1">
              <a:lnSpc>
                <a:spcPct val="80000"/>
              </a:lnSpc>
            </a:pPr>
            <a:endParaRPr lang="fr-CH" altLang="fr-FR" sz="1100" dirty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CH" altLang="fr-FR" sz="1400" b="1" i="1" dirty="0"/>
              <a:t>Non si diventa dipendenti da un giorno all’altro!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CH" altLang="fr-FR" sz="1400" b="1" i="1" dirty="0"/>
              <a:t>In linea di massima, gli adolescenti fumano per sperimentare e non necessariamente ripetono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CH" altLang="fr-FR" sz="1400" b="1" i="1" dirty="0"/>
              <a:t>l’esperienza</a:t>
            </a:r>
            <a:r>
              <a:rPr lang="it-CH" altLang="fr-FR" sz="2200" b="1" i="1" dirty="0"/>
              <a:t>!</a:t>
            </a:r>
          </a:p>
          <a:p>
            <a:pPr eaLnBrk="1" hangingPunct="1">
              <a:lnSpc>
                <a:spcPct val="80000"/>
              </a:lnSpc>
            </a:pPr>
            <a:endParaRPr lang="fr-CH" altLang="fr-FR" sz="2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CH" sz="3600" dirty="0"/>
              <a:t>Ragioni e motivi addotti dai giovani* </a:t>
            </a:r>
            <a:br>
              <a:rPr lang="it-CH" sz="3600" dirty="0"/>
            </a:br>
            <a:r>
              <a:rPr lang="it-CH" sz="3600" dirty="0"/>
              <a:t>per il consumo di tabacco</a:t>
            </a:r>
            <a:r>
              <a:rPr lang="fr-CH" sz="3600" dirty="0"/>
              <a:t/>
            </a:r>
            <a:br>
              <a:rPr lang="fr-CH" sz="3600" dirty="0"/>
            </a:br>
            <a:endParaRPr lang="fr-CH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C589712-6F2D-47CE-BC41-1E8CB037A1CE}" type="slidenum">
              <a:rPr lang="de-CH"/>
              <a:pPr algn="ctr">
                <a:defRPr/>
              </a:pPr>
              <a:t>3</a:t>
            </a:fld>
            <a:endParaRPr lang="de-CH" dirty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3531922" y="5797827"/>
            <a:ext cx="27142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dirty="0" smtClean="0">
                <a:latin typeface="Calibri" pitchFamily="34" charset="0"/>
              </a:rPr>
              <a:t>*</a:t>
            </a:r>
            <a:r>
              <a:rPr lang="fr-CH" altLang="fr-FR" noProof="1" smtClean="0">
                <a:latin typeface="Calibri" pitchFamily="34" charset="0"/>
              </a:rPr>
              <a:t>Monitoring tabacco</a:t>
            </a:r>
            <a:r>
              <a:rPr lang="fr-CH" altLang="fr-FR" dirty="0" smtClean="0">
                <a:latin typeface="Calibri" pitchFamily="34" charset="0"/>
              </a:rPr>
              <a:t>, </a:t>
            </a:r>
            <a:r>
              <a:rPr lang="fr-CH" altLang="fr-FR" dirty="0">
                <a:latin typeface="Calibri" pitchFamily="34" charset="0"/>
              </a:rPr>
              <a:t>2011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CH" altLang="fr-FR" sz="4400"/>
          </a:p>
          <a:p>
            <a:pPr algn="ctr" eaLnBrk="1" hangingPunct="1">
              <a:buFont typeface="Arial" charset="0"/>
              <a:buNone/>
            </a:pPr>
            <a:endParaRPr lang="fr-CH" altLang="fr-FR" sz="4400"/>
          </a:p>
          <a:p>
            <a:pPr algn="ctr" eaLnBrk="1" hangingPunct="1">
              <a:buFont typeface="Arial" charset="0"/>
              <a:buNone/>
            </a:pPr>
            <a:r>
              <a:rPr lang="fr-CH" altLang="fr-FR" sz="4400"/>
              <a:t>Il ruolo dei genitori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71500" y="1556792"/>
            <a:ext cx="8001000" cy="427727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it-CH" sz="2400" dirty="0"/>
              <a:t>Alcuni compiti educativi: cure, tenerezza, sicurezza</a:t>
            </a:r>
          </a:p>
          <a:p>
            <a:pPr marL="457200" lvl="1" indent="0" eaLnBrk="1" hangingPunct="1">
              <a:lnSpc>
                <a:spcPct val="70000"/>
              </a:lnSpc>
              <a:buNone/>
              <a:defRPr/>
            </a:pPr>
            <a:endParaRPr lang="it-CH" sz="2400" dirty="0"/>
          </a:p>
          <a:p>
            <a:pPr eaLnBrk="1" hangingPunct="1">
              <a:lnSpc>
                <a:spcPct val="70000"/>
              </a:lnSpc>
              <a:defRPr/>
            </a:pPr>
            <a:r>
              <a:rPr lang="it-CH" sz="2400" dirty="0"/>
              <a:t>Rendere i figli progressivamente autonomi </a:t>
            </a:r>
            <a:r>
              <a:rPr lang="it-CH" sz="2400" dirty="0">
                <a:sym typeface="Wingdings" panose="05000000000000000000" pitchFamily="2" charset="2"/>
              </a:rPr>
              <a:t> </a:t>
            </a:r>
            <a:r>
              <a:rPr lang="it-CH" sz="2400" dirty="0"/>
              <a:t>indipendenza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it-CH" sz="2400" dirty="0"/>
          </a:p>
          <a:p>
            <a:pPr eaLnBrk="1" hangingPunct="1">
              <a:lnSpc>
                <a:spcPct val="70000"/>
              </a:lnSpc>
              <a:defRPr/>
            </a:pPr>
            <a:r>
              <a:rPr lang="it-CH" sz="2400" dirty="0"/>
              <a:t>Rafforzare i fattori di protezione: promovendo l’autostima, la fiducia in sé, lo spirito critico…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it-CH" sz="2400" dirty="0"/>
          </a:p>
          <a:p>
            <a:pPr eaLnBrk="1" hangingPunct="1">
              <a:lnSpc>
                <a:spcPct val="70000"/>
              </a:lnSpc>
              <a:defRPr/>
            </a:pPr>
            <a:r>
              <a:rPr lang="it-CH" sz="2400" dirty="0"/>
              <a:t>Adottare una posizione chiara e ferma nei confronti del consumo di alcol e di altre droghe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it-CH" sz="2600" dirty="0"/>
          </a:p>
          <a:p>
            <a:pPr algn="ctr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it-CH" sz="2400" b="1" i="1" dirty="0"/>
          </a:p>
          <a:p>
            <a:pPr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it-CH" sz="2400" b="1" i="1" dirty="0"/>
              <a:t>I genitori svolgono un ruolo essenziale ai fini della prevenzione</a:t>
            </a:r>
          </a:p>
          <a:p>
            <a:pPr eaLnBrk="1" hangingPunct="1">
              <a:lnSpc>
                <a:spcPct val="70000"/>
              </a:lnSpc>
              <a:defRPr/>
            </a:pPr>
            <a:endParaRPr lang="de-CH" sz="2800" dirty="0"/>
          </a:p>
          <a:p>
            <a:pPr eaLnBrk="1" hangingPunct="1">
              <a:lnSpc>
                <a:spcPct val="70000"/>
              </a:lnSpc>
              <a:defRPr/>
            </a:pPr>
            <a:endParaRPr lang="de-CH" sz="2800" dirty="0"/>
          </a:p>
        </p:txBody>
      </p:sp>
      <p:sp>
        <p:nvSpPr>
          <p:cNvPr id="33795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Il contributo attivo dei genitori nella prevenzione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1DC57AB-0CE5-4BF0-9793-E9D8D6DB5464}" type="slidenum">
              <a:rPr lang="de-CH"/>
              <a:pPr algn="ctr">
                <a:defRPr/>
              </a:pPr>
              <a:t>31</a:t>
            </a:fld>
            <a:endParaRPr lang="de-C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CH" altLang="fr-FR" sz="2400" dirty="0"/>
              <a:t>Creare le condizioni quadro, fissare limiti chiari e mantenerli</a:t>
            </a:r>
          </a:p>
          <a:p>
            <a:pPr eaLnBrk="1" hangingPunct="1"/>
            <a:r>
              <a:rPr lang="it-CH" altLang="fr-FR" sz="2400" dirty="0"/>
              <a:t>Favorire un clima di fiducia reciproca, in modo che il/la giovane possa parlare dei propri problemi</a:t>
            </a:r>
          </a:p>
          <a:p>
            <a:pPr eaLnBrk="1" hangingPunct="1"/>
            <a:r>
              <a:rPr lang="it-CH" altLang="fr-FR" sz="2400" dirty="0"/>
              <a:t>Interessarsi alle attività, agli hobby e, in particolare, agli amici dei propri figli</a:t>
            </a:r>
          </a:p>
          <a:p>
            <a:pPr eaLnBrk="1" hangingPunct="1"/>
            <a:r>
              <a:rPr lang="it-CH" altLang="fr-FR" sz="2400" dirty="0"/>
              <a:t>Prendere posizione in modo rapido e chiaro, agire in modo coerente e incoraggiare tutto ciò che consente al proprio figlio di costruirsi autonomamente il proprio benessere.</a:t>
            </a:r>
          </a:p>
          <a:p>
            <a:pPr algn="ctr" eaLnBrk="1" hangingPunct="1">
              <a:buFont typeface="Arial" charset="0"/>
              <a:buNone/>
            </a:pPr>
            <a:r>
              <a:rPr lang="it-CH" altLang="fr-FR" sz="2800" b="1" i="1" dirty="0"/>
              <a:t>I genitori sono modelli…</a:t>
            </a:r>
          </a:p>
          <a:p>
            <a:pPr algn="ctr" eaLnBrk="1" hangingPunct="1">
              <a:buFont typeface="Arial" charset="0"/>
              <a:buNone/>
            </a:pPr>
            <a:r>
              <a:rPr lang="fr-CH" altLang="fr-FR" sz="2800" b="1" i="1" dirty="0" err="1"/>
              <a:t>imperfetti</a:t>
            </a:r>
            <a:r>
              <a:rPr lang="fr-CH" altLang="fr-FR" sz="2800" b="1" i="1" dirty="0"/>
              <a:t>!</a:t>
            </a:r>
          </a:p>
          <a:p>
            <a:pPr eaLnBrk="1" hangingPunct="1">
              <a:buFont typeface="Arial" charset="0"/>
              <a:buNone/>
            </a:pPr>
            <a:endParaRPr lang="fr-CH" altLang="fr-FR" sz="2800" dirty="0">
              <a:solidFill>
                <a:srgbClr val="FF3300"/>
              </a:solidFill>
            </a:endParaRPr>
          </a:p>
          <a:p>
            <a:pPr eaLnBrk="1" hangingPunct="1"/>
            <a:endParaRPr lang="de-CH" altLang="fr-FR" dirty="0"/>
          </a:p>
          <a:p>
            <a:pPr eaLnBrk="1" hangingPunct="1"/>
            <a:endParaRPr lang="de-CH" altLang="fr-FR" dirty="0"/>
          </a:p>
        </p:txBody>
      </p:sp>
      <p:sp>
        <p:nvSpPr>
          <p:cNvPr id="34819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Il ruolo dei genitori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3092132C-791C-473E-8E10-3D08F1251C6B}" type="slidenum">
              <a:rPr lang="de-CH"/>
              <a:pPr algn="ctr">
                <a:defRPr/>
              </a:pPr>
              <a:t>32</a:t>
            </a:fld>
            <a:endParaRPr lang="de-C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dirty="0"/>
              <a:t>L’influenza dei genitori sul consumo di tabacco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  <a:p>
            <a:pPr marL="0" indent="0">
              <a:buNone/>
            </a:pPr>
            <a:r>
              <a:rPr lang="it-CH" b="1" dirty="0"/>
              <a:t>I giovani fumano meno</a:t>
            </a:r>
            <a:r>
              <a:rPr lang="it-CH" dirty="0"/>
              <a:t>:</a:t>
            </a:r>
          </a:p>
          <a:p>
            <a:endParaRPr lang="it-CH" dirty="0"/>
          </a:p>
          <a:p>
            <a:r>
              <a:rPr lang="it-CH" dirty="0"/>
              <a:t>Se i loro genitori disapprovano il fumo, nonostante siano essi stessi dei fumatori</a:t>
            </a:r>
          </a:p>
          <a:p>
            <a:pPr marL="0" indent="0">
              <a:buNone/>
            </a:pPr>
            <a:endParaRPr lang="it-CH" dirty="0"/>
          </a:p>
          <a:p>
            <a:r>
              <a:rPr lang="it-CH" dirty="0"/>
              <a:t>Se i genitori esigono che non si fumi in casa e in loro presenza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fr-C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85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312400" cy="1143000"/>
          </a:xfrm>
        </p:spPr>
        <p:txBody>
          <a:bodyPr/>
          <a:lstStyle/>
          <a:p>
            <a:pPr algn="ctr"/>
            <a:r>
              <a:rPr lang="it-CH" sz="3200" dirty="0"/>
              <a:t>L’interesse dei genitori per le attività e l’impiego del tempo libero dei loro figli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000" y="1481138"/>
            <a:ext cx="8244456" cy="4756174"/>
          </a:xfrm>
        </p:spPr>
        <p:txBody>
          <a:bodyPr/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r>
              <a:rPr lang="fr-CH" dirty="0" smtClean="0"/>
              <a:t>	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34</a:t>
            </a:fld>
            <a:endParaRPr lang="fr-CH" dirty="0"/>
          </a:p>
        </p:txBody>
      </p:sp>
      <p:sp>
        <p:nvSpPr>
          <p:cNvPr id="7" name="Textfeld 6"/>
          <p:cNvSpPr txBox="1"/>
          <p:nvPr/>
        </p:nvSpPr>
        <p:spPr>
          <a:xfrm>
            <a:off x="827584" y="1017191"/>
            <a:ext cx="666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latin typeface="Arial" panose="020B0604020202020204" pitchFamily="34" charset="0"/>
                <a:cs typeface="Arial" panose="020B0604020202020204" pitchFamily="34" charset="0"/>
              </a:rPr>
              <a:t>Genitori informati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1484784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b="1" dirty="0"/>
              <a:t>Figura 1: proporzione di giovani di 15 anni che presentano un consumo a rischio delle sostanze menzionate, in base a quanto gli adulti di riferimento sono informati sulle loro attività durante il tempo libero (HBSC 2014)</a:t>
            </a:r>
            <a:endParaRPr lang="fr-CH" sz="1400" b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444747" y="2363283"/>
            <a:ext cx="8506070" cy="3105076"/>
            <a:chOff x="444747" y="2444985"/>
            <a:chExt cx="8506070" cy="3105076"/>
          </a:xfrm>
        </p:grpSpPr>
        <p:grpSp>
          <p:nvGrpSpPr>
            <p:cNvPr id="8" name="Groupe 7"/>
            <p:cNvGrpSpPr/>
            <p:nvPr/>
          </p:nvGrpSpPr>
          <p:grpSpPr>
            <a:xfrm>
              <a:off x="444747" y="2444985"/>
              <a:ext cx="7999462" cy="2686050"/>
              <a:chOff x="469032" y="2852936"/>
              <a:chExt cx="7999462" cy="268605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944" y="2852936"/>
                <a:ext cx="4400550" cy="2686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502077" y="2996952"/>
                <a:ext cx="356586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CH" sz="1200" dirty="0"/>
                  <a:t>Percentuale di scolari quindicenni che consumano tabacco almeno una volta alla settimana</a:t>
                </a:r>
                <a:endParaRPr lang="fr-CH" sz="1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9032" y="3601533"/>
                <a:ext cx="356586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CH" sz="1200" dirty="0"/>
                  <a:t>Percentuale di scolari quindicenni che consumano alcol almeno una volta alla settimana</a:t>
                </a:r>
                <a:endParaRPr lang="fr-CH" sz="1200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2076" y="4195819"/>
                <a:ext cx="356586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CH" sz="1200" dirty="0" smtClean="0"/>
                  <a:t>Percentuale di scolari quindicenni che si sono ubriacati almeno una volta nel corso del mese precedente</a:t>
                </a:r>
                <a:endParaRPr lang="fr-CH" sz="12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06926" y="4842150"/>
                <a:ext cx="356586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CH" sz="1200" dirty="0"/>
                  <a:t>Percentuale di scolari quindicenni che hanno consumato canapa almeno una volta nel corso del mese precedente</a:t>
                </a:r>
                <a:endParaRPr lang="fr-CH" sz="1200" dirty="0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441041" y="5180729"/>
              <a:ext cx="54137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CH" dirty="0"/>
                <a:t> </a:t>
              </a:r>
              <a:r>
                <a:rPr lang="it-CH" dirty="0" smtClean="0"/>
                <a:t>   …</a:t>
              </a:r>
              <a:r>
                <a:rPr lang="it-CH" sz="1000" dirty="0" smtClean="0"/>
                <a:t>quando </a:t>
              </a:r>
              <a:r>
                <a:rPr lang="it-CH" sz="1000" dirty="0"/>
                <a:t>gli adulti di riferimento sono ben informati sull’impiego del loro tempo libero</a:t>
              </a:r>
              <a:endParaRPr lang="fr-CH" sz="1000" dirty="0"/>
            </a:p>
          </p:txBody>
        </p:sp>
        <p:sp>
          <p:nvSpPr>
            <p:cNvPr id="15" name="Rettangolo 1"/>
            <p:cNvSpPr/>
            <p:nvPr/>
          </p:nvSpPr>
          <p:spPr>
            <a:xfrm flipV="1">
              <a:off x="3545868" y="5110304"/>
              <a:ext cx="184150" cy="120650"/>
            </a:xfrm>
            <a:prstGeom prst="rect">
              <a:avLst/>
            </a:prstGeom>
            <a:solidFill>
              <a:srgbClr val="EA6E1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H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37051" y="4985963"/>
              <a:ext cx="54137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CH" dirty="0"/>
                <a:t> </a:t>
              </a:r>
              <a:r>
                <a:rPr lang="it-CH" dirty="0" smtClean="0"/>
                <a:t> …</a:t>
              </a:r>
              <a:r>
                <a:rPr lang="it-CH" sz="1000" dirty="0" smtClean="0"/>
                <a:t>quando </a:t>
              </a:r>
              <a:r>
                <a:rPr lang="it-CH" sz="1000" dirty="0"/>
                <a:t>gli adulti di riferimento sanno poco o nulla sull’impiego del loro tempo libero</a:t>
              </a:r>
              <a:endParaRPr lang="fr-CH" sz="1000" dirty="0"/>
            </a:p>
          </p:txBody>
        </p:sp>
      </p:grpSp>
      <p:sp>
        <p:nvSpPr>
          <p:cNvPr id="18" name="Rettangolo 2"/>
          <p:cNvSpPr/>
          <p:nvPr/>
        </p:nvSpPr>
        <p:spPr>
          <a:xfrm flipV="1">
            <a:off x="3543821" y="5227059"/>
            <a:ext cx="184150" cy="120650"/>
          </a:xfrm>
          <a:prstGeom prst="rect">
            <a:avLst/>
          </a:prstGeom>
          <a:solidFill>
            <a:srgbClr val="F19E65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655626" y="5454231"/>
            <a:ext cx="7948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200" dirty="0"/>
              <a:t>Esempio di </a:t>
            </a:r>
            <a:r>
              <a:rPr lang="it-CH" sz="1200" dirty="0" smtClean="0"/>
              <a:t>lettura:  tra </a:t>
            </a:r>
            <a:r>
              <a:rPr lang="it-CH" sz="1200" dirty="0"/>
              <a:t>gli scolari i cui adulti di riferimento sono ben informati sull’impiego del loro tempo libero, </a:t>
            </a:r>
            <a:r>
              <a:rPr lang="it-CH" sz="1200" dirty="0" smtClean="0"/>
              <a:t>	          coloro </a:t>
            </a:r>
            <a:r>
              <a:rPr lang="it-CH" sz="1200" dirty="0"/>
              <a:t>che fumano almeno una volta alla settimana sono il 7.6%. Tale percentuale sale </a:t>
            </a:r>
            <a:r>
              <a:rPr lang="it-CH" sz="1200" dirty="0" smtClean="0"/>
              <a:t>al 	          22.5</a:t>
            </a:r>
            <a:r>
              <a:rPr lang="it-CH" sz="1200" dirty="0"/>
              <a:t>% tra gli scolari i cui adulti di riferimenti sanno invece poco o nulla di ciò che fanno </a:t>
            </a:r>
            <a:r>
              <a:rPr lang="it-CH" sz="1200" dirty="0" smtClean="0"/>
              <a:t>	   	          durante </a:t>
            </a:r>
            <a:r>
              <a:rPr lang="it-CH" sz="1200" dirty="0"/>
              <a:t>il loro tempo libero.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2772352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12400" cy="1143000"/>
          </a:xfrm>
        </p:spPr>
        <p:txBody>
          <a:bodyPr/>
          <a:lstStyle/>
          <a:p>
            <a:pPr algn="ctr"/>
            <a:r>
              <a:rPr lang="it-CH" sz="3200" dirty="0"/>
              <a:t>La fiducia tra genitori e figli come base della prevenzione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2204864"/>
            <a:ext cx="6912768" cy="3744416"/>
          </a:xfrm>
        </p:spPr>
        <p:txBody>
          <a:bodyPr/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35</a:t>
            </a:fld>
            <a:endParaRPr lang="fr-CH" dirty="0"/>
          </a:p>
        </p:txBody>
      </p:sp>
      <p:sp>
        <p:nvSpPr>
          <p:cNvPr id="8" name="Textfeld 7"/>
          <p:cNvSpPr txBox="1"/>
          <p:nvPr/>
        </p:nvSpPr>
        <p:spPr>
          <a:xfrm>
            <a:off x="827584" y="1273559"/>
            <a:ext cx="666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latin typeface="Arial" panose="020B0604020202020204" pitchFamily="34" charset="0"/>
                <a:cs typeface="Arial" panose="020B0604020202020204" pitchFamily="34" charset="0"/>
              </a:rPr>
              <a:t>Potersi confidare con i propri genitori</a:t>
            </a:r>
          </a:p>
        </p:txBody>
      </p:sp>
      <p:sp>
        <p:nvSpPr>
          <p:cNvPr id="9" name="Rectangle 8"/>
          <p:cNvSpPr/>
          <p:nvPr/>
        </p:nvSpPr>
        <p:spPr>
          <a:xfrm>
            <a:off x="739386" y="1643435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/>
              <a:t>Figura 2: proporzione di giovani di 15 anni che presentano un consumo a rischio delle sostanze menzionate, in base alla facilità che hanno di parlare dei loro problemi con un adulto di riferimento (HBSC 2014)</a:t>
            </a:r>
            <a:endParaRPr lang="fr-CH" sz="1400" b="1" dirty="0"/>
          </a:p>
        </p:txBody>
      </p:sp>
      <p:grpSp>
        <p:nvGrpSpPr>
          <p:cNvPr id="15" name="Groupe 14"/>
          <p:cNvGrpSpPr/>
          <p:nvPr/>
        </p:nvGrpSpPr>
        <p:grpSpPr>
          <a:xfrm>
            <a:off x="4252222" y="5044235"/>
            <a:ext cx="4829765" cy="308248"/>
            <a:chOff x="4262142" y="5373658"/>
            <a:chExt cx="4829765" cy="369332"/>
          </a:xfrm>
        </p:grpSpPr>
        <p:sp>
          <p:nvSpPr>
            <p:cNvPr id="16" name="Rectangle 15"/>
            <p:cNvSpPr/>
            <p:nvPr/>
          </p:nvSpPr>
          <p:spPr>
            <a:xfrm>
              <a:off x="4321443" y="5373658"/>
              <a:ext cx="47704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CH" dirty="0"/>
                <a:t> </a:t>
              </a:r>
              <a:r>
                <a:rPr lang="it-CH" dirty="0" smtClean="0"/>
                <a:t> …</a:t>
              </a:r>
              <a:r>
                <a:rPr lang="it-CH" sz="1000" dirty="0" smtClean="0"/>
                <a:t> </a:t>
              </a:r>
              <a:r>
                <a:rPr lang="it-CH" sz="1000" dirty="0"/>
                <a:t>quando hanno difficoltà nel confidarsi con un adulto di riferimento</a:t>
              </a:r>
              <a:endParaRPr lang="fr-CH" sz="1000" dirty="0"/>
            </a:p>
          </p:txBody>
        </p:sp>
        <p:sp>
          <p:nvSpPr>
            <p:cNvPr id="17" name="Rettangolo 2"/>
            <p:cNvSpPr/>
            <p:nvPr/>
          </p:nvSpPr>
          <p:spPr>
            <a:xfrm flipV="1">
              <a:off x="4262142" y="5561256"/>
              <a:ext cx="184150" cy="120650"/>
            </a:xfrm>
            <a:prstGeom prst="rect">
              <a:avLst/>
            </a:prstGeom>
            <a:solidFill>
              <a:srgbClr val="F19E65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H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755576" y="2289116"/>
            <a:ext cx="8336331" cy="2901342"/>
            <a:chOff x="755576" y="2289116"/>
            <a:chExt cx="8336331" cy="290134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3955" y="2289116"/>
              <a:ext cx="3933825" cy="2609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827584" y="2382099"/>
              <a:ext cx="35658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CH" sz="1200" dirty="0"/>
                <a:t>Percentuale di scolari quindicenni che consumano tabacco almeno una volta alla settimana</a:t>
              </a:r>
              <a:endParaRPr lang="fr-CH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7584" y="3004168"/>
              <a:ext cx="35658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CH" sz="1200" dirty="0"/>
                <a:t>Percentuale di scolari quindicenni che consumano alcol almeno una volta alla settimana</a:t>
              </a:r>
              <a:endParaRPr lang="fr-CH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5576" y="3572981"/>
              <a:ext cx="35658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CH" sz="1200" dirty="0"/>
                <a:t>Percentuale di scolari quindicenni che si sono ubriacati almeno una volta nel corso del mese precedente</a:t>
              </a:r>
              <a:endParaRPr lang="fr-CH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48524" y="4149080"/>
              <a:ext cx="35658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CH" sz="1200" dirty="0"/>
                <a:t>Percentuale di scolari quindicenni che hanno consumato canapa almeno una volta nel corso del mese precedente</a:t>
              </a:r>
              <a:endParaRPr lang="fr-CH" sz="1200" dirty="0"/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4252222" y="4824058"/>
              <a:ext cx="4839685" cy="366400"/>
              <a:chOff x="4252222" y="5007258"/>
              <a:chExt cx="4839685" cy="36933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321443" y="5007258"/>
                <a:ext cx="47704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CH" dirty="0"/>
                  <a:t> </a:t>
                </a:r>
                <a:r>
                  <a:rPr lang="it-CH" dirty="0" smtClean="0"/>
                  <a:t> …</a:t>
                </a:r>
                <a:r>
                  <a:rPr lang="it-CH" sz="1000" dirty="0" smtClean="0"/>
                  <a:t> </a:t>
                </a:r>
                <a:r>
                  <a:rPr lang="it-CH" sz="1000" dirty="0"/>
                  <a:t>quando hanno facilità nel confidarsi con un adulto di riferimento</a:t>
                </a:r>
                <a:endParaRPr lang="fr-CH" sz="1000" dirty="0"/>
              </a:p>
            </p:txBody>
          </p:sp>
          <p:sp>
            <p:nvSpPr>
              <p:cNvPr id="18" name="Rettangolo 1"/>
              <p:cNvSpPr/>
              <p:nvPr/>
            </p:nvSpPr>
            <p:spPr>
              <a:xfrm flipV="1">
                <a:off x="4252222" y="5191924"/>
                <a:ext cx="184150" cy="120650"/>
              </a:xfrm>
              <a:prstGeom prst="rect">
                <a:avLst/>
              </a:prstGeom>
              <a:solidFill>
                <a:srgbClr val="EA6E1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H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680353" y="5374407"/>
            <a:ext cx="79240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200" dirty="0"/>
              <a:t>Esempio di </a:t>
            </a:r>
            <a:r>
              <a:rPr lang="it-CH" sz="1200" dirty="0" smtClean="0"/>
              <a:t>lettura: tra </a:t>
            </a:r>
            <a:r>
              <a:rPr lang="it-CH" sz="1200" dirty="0"/>
              <a:t>gli scolari che hanno facilità nel parlare dei propri problemi con un adulto di riferimento, la </a:t>
            </a:r>
            <a:r>
              <a:rPr lang="it-CH" sz="1200" dirty="0" smtClean="0"/>
              <a:t>	         percentuale </a:t>
            </a:r>
            <a:r>
              <a:rPr lang="it-CH" sz="1200" dirty="0"/>
              <a:t>di coloro che bevono alcol almeno una volta alla settimana è del 7.7%. </a:t>
            </a:r>
            <a:r>
              <a:rPr lang="it-CH" sz="1200" dirty="0" smtClean="0"/>
              <a:t>Tale 		         percentuale </a:t>
            </a:r>
            <a:r>
              <a:rPr lang="it-CH" sz="1200" dirty="0"/>
              <a:t>sale all’8.6% tra gli scolari che invece riscontrano difficoltà nel </a:t>
            </a:r>
            <a:r>
              <a:rPr lang="it-CH" sz="1200" dirty="0" smtClean="0"/>
              <a:t>confidarsi </a:t>
            </a:r>
            <a:r>
              <a:rPr lang="it-CH" sz="1200" dirty="0"/>
              <a:t>con un </a:t>
            </a:r>
            <a:r>
              <a:rPr lang="it-CH" sz="1200" dirty="0" smtClean="0"/>
              <a:t>        	         adulto </a:t>
            </a:r>
            <a:r>
              <a:rPr lang="it-CH" sz="1200" dirty="0"/>
              <a:t>di riferimento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1694276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CH" altLang="fr-FR" sz="2400" b="1" dirty="0"/>
              <a:t>In particolare</a:t>
            </a:r>
            <a:r>
              <a:rPr lang="it-CH" altLang="fr-FR" sz="2400" dirty="0"/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Fare apprezzamenti positivi e incoraggiare: gli sforzi, i successi, gli scambi, il dialogo, lo sviluppo di uno spirito critico…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Adottare un atteggiamento aperto nei confronti dei figli</a:t>
            </a:r>
          </a:p>
          <a:p>
            <a:pPr eaLnBrk="1" hangingPunct="1">
              <a:lnSpc>
                <a:spcPct val="80000"/>
              </a:lnSpc>
            </a:pPr>
            <a:r>
              <a:rPr lang="it-CH" altLang="fr-FR" sz="2400" dirty="0"/>
              <a:t>Fissare regole e limiti chiari in materia di: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it-CH" altLang="fr-FR" sz="2400" dirty="0"/>
              <a:t>Uscite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it-CH" altLang="fr-FR" sz="2400" dirty="0"/>
              <a:t>Consumi (alcol, tabacco, canapa ecc.)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it-CH" altLang="fr-FR" sz="2400" dirty="0"/>
              <a:t>Tempo trascorso davanti agli schermi</a:t>
            </a:r>
            <a:endParaRPr lang="it-CH" altLang="fr-FR" sz="2400" dirty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CH" altLang="fr-FR" sz="2400" dirty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CH" altLang="fr-FR" sz="2700" i="1" dirty="0"/>
              <a:t>Promuovere il dialogo, interessarsi alle attività svolte dai propri figli</a:t>
            </a:r>
          </a:p>
          <a:p>
            <a:pPr eaLnBrk="1" hangingPunct="1">
              <a:lnSpc>
                <a:spcPct val="80000"/>
              </a:lnSpc>
            </a:pPr>
            <a:endParaRPr lang="fr-CH" altLang="fr-FR" sz="2700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de-CH" altLang="fr-FR" sz="2700" dirty="0"/>
          </a:p>
          <a:p>
            <a:pPr eaLnBrk="1" hangingPunct="1">
              <a:lnSpc>
                <a:spcPct val="80000"/>
              </a:lnSpc>
            </a:pPr>
            <a:endParaRPr lang="de-CH" altLang="fr-FR" sz="2700" dirty="0"/>
          </a:p>
        </p:txBody>
      </p:sp>
      <p:sp>
        <p:nvSpPr>
          <p:cNvPr id="35843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Come sostenere i giovani?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F05129C5-D504-4D11-B6D1-821A85F99F47}" type="slidenum">
              <a:rPr lang="de-CH"/>
              <a:pPr algn="ctr">
                <a:defRPr/>
              </a:pPr>
              <a:t>36</a:t>
            </a:fld>
            <a:endParaRPr lang="de-C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contenu 6"/>
          <p:cNvSpPr>
            <a:spLocks noGrp="1"/>
          </p:cNvSpPr>
          <p:nvPr>
            <p:ph idx="1"/>
          </p:nvPr>
        </p:nvSpPr>
        <p:spPr>
          <a:xfrm>
            <a:off x="468313" y="1785938"/>
            <a:ext cx="8218487" cy="4667250"/>
          </a:xfrm>
        </p:spPr>
        <p:txBody>
          <a:bodyPr/>
          <a:lstStyle/>
          <a:p>
            <a:pPr eaLnBrk="1" hangingPunct="1"/>
            <a:r>
              <a:rPr lang="de-CH" altLang="fr-FR" sz="2400" noProof="1" smtClean="0">
                <a:latin typeface="Arial" charset="0"/>
                <a:cs typeface="Arial" charset="0"/>
              </a:rPr>
              <a:t>AT Svizzera:  </a:t>
            </a:r>
            <a:r>
              <a:rPr lang="de-CH" altLang="fr-FR" sz="2400" noProof="1" smtClean="0">
                <a:latin typeface="Arial" charset="0"/>
                <a:cs typeface="Arial" charset="0"/>
                <a:hlinkClick r:id="rId3"/>
              </a:rPr>
              <a:t>www.at-svizzera.ch</a:t>
            </a:r>
            <a:endParaRPr lang="de-CH" altLang="fr-FR" sz="2400" noProof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de-CH" altLang="fr-FR" sz="2400" noProof="1" smtClean="0">
                <a:latin typeface="Arial" charset="0"/>
                <a:cs typeface="Arial" charset="0"/>
              </a:rPr>
              <a:t>Radix Svizzera Italiana: </a:t>
            </a:r>
            <a:r>
              <a:rPr lang="de-CH" altLang="fr-FR" sz="2400" noProof="1" smtClean="0">
                <a:latin typeface="Arial" charset="0"/>
                <a:cs typeface="Arial" charset="0"/>
                <a:hlinkClick r:id="rId4"/>
              </a:rPr>
              <a:t>www.radixsvizzeraitaliana.ch</a:t>
            </a:r>
            <a:r>
              <a:rPr lang="de-CH" altLang="fr-FR" sz="2400" noProof="1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fr-CH" altLang="fr-FR" sz="2400" noProof="1" smtClean="0">
                <a:latin typeface="Arial" charset="0"/>
                <a:cs typeface="Arial" charset="0"/>
              </a:rPr>
              <a:t>Dipendenze </a:t>
            </a:r>
            <a:r>
              <a:rPr lang="de-CH" altLang="fr-FR" sz="2400" noProof="1" smtClean="0">
                <a:latin typeface="Arial" charset="0"/>
                <a:cs typeface="Arial" charset="0"/>
              </a:rPr>
              <a:t>Info Svizzera:  </a:t>
            </a:r>
            <a:r>
              <a:rPr lang="de-CH" altLang="fr-FR" sz="2400" noProof="1" smtClean="0">
                <a:latin typeface="Arial" charset="0"/>
                <a:cs typeface="Arial" charset="0"/>
                <a:hlinkClick r:id="rId5"/>
              </a:rPr>
              <a:t>www.dipendenze-info.ch</a:t>
            </a:r>
            <a:endParaRPr lang="de-CH" altLang="fr-FR" sz="2400" noProof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de-CH" altLang="fr-FR" sz="2400" noProof="1" smtClean="0">
                <a:latin typeface="Arial" charset="0"/>
                <a:cs typeface="Arial" charset="0"/>
              </a:rPr>
              <a:t>Associazione Svizzera Non-fumatori:  </a:t>
            </a:r>
            <a:r>
              <a:rPr lang="de-CH" altLang="fr-FR" sz="2400" dirty="0" smtClean="0">
                <a:latin typeface="Arial" charset="0"/>
                <a:cs typeface="Arial" charset="0"/>
                <a:hlinkClick r:id="rId6"/>
              </a:rPr>
              <a:t>www.nonfumatori.ch</a:t>
            </a:r>
            <a:r>
              <a:rPr lang="de-CH" altLang="fr-FR" sz="2400" dirty="0" smtClean="0">
                <a:latin typeface="Arial" charset="0"/>
                <a:cs typeface="Arial" charset="0"/>
              </a:rPr>
              <a:t> </a:t>
            </a:r>
            <a:endParaRPr lang="de-CH" altLang="fr-FR" sz="2400" dirty="0">
              <a:latin typeface="Arial" charset="0"/>
              <a:cs typeface="Arial" charset="0"/>
            </a:endParaRPr>
          </a:p>
          <a:p>
            <a:pPr eaLnBrk="1" hangingPunct="1"/>
            <a:endParaRPr lang="de-CH" altLang="fr-FR" sz="2400" i="1" dirty="0">
              <a:latin typeface="Arial" charset="0"/>
              <a:cs typeface="Arial" charset="0"/>
            </a:endParaRPr>
          </a:p>
          <a:p>
            <a:pPr eaLnBrk="1" hangingPunct="1"/>
            <a:endParaRPr lang="fr-CH" altLang="fr-FR" sz="2000" i="1" dirty="0"/>
          </a:p>
          <a:p>
            <a:pPr algn="ctr" eaLnBrk="1" hangingPunct="1">
              <a:buFont typeface="Arial" charset="0"/>
              <a:buNone/>
            </a:pPr>
            <a:r>
              <a:rPr lang="it-CH" altLang="fr-FR" sz="2400" b="1" i="1" dirty="0"/>
              <a:t>Su questi siti troverete informazioni e diversi documenti gratuiti da scaricare</a:t>
            </a:r>
          </a:p>
          <a:p>
            <a:pPr eaLnBrk="1" hangingPunct="1"/>
            <a:endParaRPr lang="de-CH" altLang="fr-FR" sz="1800" dirty="0"/>
          </a:p>
          <a:p>
            <a:pPr algn="ctr" eaLnBrk="1" hangingPunct="1"/>
            <a:endParaRPr lang="de-CH" altLang="fr-FR" dirty="0"/>
          </a:p>
        </p:txBody>
      </p:sp>
      <p:sp>
        <p:nvSpPr>
          <p:cNvPr id="36867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dirty="0"/>
              <a:t>Siti da consultare: alcune proposte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53A89A8E-3B35-48DD-9834-3D51B4D64B79}" type="slidenum">
              <a:rPr lang="de-CH"/>
              <a:pPr algn="ctr">
                <a:defRPr/>
              </a:pPr>
              <a:t>37</a:t>
            </a:fld>
            <a:endParaRPr lang="de-CH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contenu 6"/>
          <p:cNvSpPr>
            <a:spLocks noGrp="1"/>
          </p:cNvSpPr>
          <p:nvPr>
            <p:ph idx="1"/>
          </p:nvPr>
        </p:nvSpPr>
        <p:spPr>
          <a:xfrm>
            <a:off x="714375" y="1857375"/>
            <a:ext cx="8001000" cy="3500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CH" altLang="fr-FR" dirty="0"/>
          </a:p>
          <a:p>
            <a:pPr eaLnBrk="1" hangingPunct="1">
              <a:lnSpc>
                <a:spcPct val="90000"/>
              </a:lnSpc>
            </a:pPr>
            <a:endParaRPr lang="fr-CH" altLang="fr-FR" dirty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it-CH" altLang="fr-FR" sz="2400" dirty="0">
                <a:solidFill>
                  <a:srgbClr val="B4D200"/>
                </a:solidFill>
                <a:latin typeface="Arial" pitchFamily="34" charset="0"/>
                <a:cs typeface="Arial" pitchFamily="34" charset="0"/>
              </a:rPr>
              <a:t>Da completare da parte dell’insegnante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fr-CH" altLang="fr-FR" i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de-CH" altLang="fr-FR" dirty="0"/>
          </a:p>
          <a:p>
            <a:pPr eaLnBrk="1" hangingPunct="1">
              <a:lnSpc>
                <a:spcPct val="90000"/>
              </a:lnSpc>
            </a:pPr>
            <a:endParaRPr lang="de-CH" altLang="fr-FR" dirty="0"/>
          </a:p>
        </p:txBody>
      </p:sp>
      <p:sp>
        <p:nvSpPr>
          <p:cNvPr id="37891" name="Titre 5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214438"/>
          </a:xfrm>
        </p:spPr>
        <p:txBody>
          <a:bodyPr/>
          <a:lstStyle/>
          <a:p>
            <a:pPr eaLnBrk="1" hangingPunct="1"/>
            <a:r>
              <a:rPr lang="it-CH" altLang="fr-FR" sz="3200" dirty="0"/>
              <a:t>Prevenzione delle dipendenze nella mia classe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20792C6D-19C9-4756-A4CC-05659B9B654C}" type="slidenum">
              <a:rPr lang="de-CH"/>
              <a:pPr algn="ctr">
                <a:defRPr/>
              </a:pPr>
              <a:t>38</a:t>
            </a:fld>
            <a:endParaRPr lang="de-CH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8794-DF3E-4696-B580-CCAFA5603EFF}" type="slidenum">
              <a:rPr lang="de-CH"/>
              <a:pPr>
                <a:defRPr/>
              </a:pPr>
              <a:t>39</a:t>
            </a:fld>
            <a:endParaRPr lang="de-CH" dirty="0"/>
          </a:p>
        </p:txBody>
      </p:sp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812"/>
            <a:ext cx="6326416" cy="568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2771800" y="404812"/>
            <a:ext cx="2520280" cy="10799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Bevo per dimenticare che i miei genitori si dimenticano di me…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2798024" y="423063"/>
            <a:ext cx="2494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CH" altLang="fr-FR" dirty="0"/>
              <a:t>Bevo per dimenticare che i miei genitori si dimenticano di me…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Per godermi meglio una festa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Semplicemente perché mi diverte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Perché è più divertente quando sono con gli altri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Affinché le feste riescano meglio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Perché mi piace la sensazione che mi dà</a:t>
            </a:r>
            <a:endParaRPr lang="it-CH" altLang="fr-FR" sz="20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Per ubriacarmi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Per tirarmi su se sono di cattivo umore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Perché mi aiuta se sono depresso/a o nervoso/a…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it-CH" altLang="fr-FR" sz="2000" dirty="0"/>
              <a:t>Per dimenticare i miei problemi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fr-CH" altLang="fr-FR" sz="2000" dirty="0"/>
              <a:t>…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endParaRPr lang="fr-CH" altLang="fr-FR" sz="1200" dirty="0"/>
          </a:p>
          <a:p>
            <a:pPr eaLnBrk="1" hangingPunct="1">
              <a:lnSpc>
                <a:spcPct val="80000"/>
              </a:lnSpc>
            </a:pPr>
            <a:endParaRPr lang="fr-CH" altLang="fr-FR" sz="25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CH" sz="3600" dirty="0"/>
              <a:t>Ragioni e motivi addotti dai giovani* </a:t>
            </a:r>
            <a:br>
              <a:rPr lang="it-CH" sz="3600" dirty="0"/>
            </a:br>
            <a:r>
              <a:rPr lang="it-CH" sz="3600" dirty="0"/>
              <a:t>per il consumo di alcol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1348F589-8B49-40D8-937E-87B5AC672CBD}" type="slidenum">
              <a:rPr lang="de-CH"/>
              <a:pPr algn="ctr">
                <a:defRPr/>
              </a:pPr>
              <a:t>4</a:t>
            </a:fld>
            <a:endParaRPr lang="de-CH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059832" y="6073551"/>
            <a:ext cx="38090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1400" noProof="1" smtClean="0">
                <a:latin typeface="Arial" panose="020B0604020202020204" pitchFamily="34" charset="0"/>
                <a:cs typeface="Arial" panose="020B0604020202020204" pitchFamily="34" charset="0"/>
              </a:rPr>
              <a:t>*Indagine presso gli adolescenti</a:t>
            </a:r>
            <a:r>
              <a:rPr lang="fr-CH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HBSC, 2014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Il consumo dipende da…</a:t>
            </a:r>
            <a:br>
              <a:rPr lang="it-CH" altLang="fr-FR" sz="3200" dirty="0"/>
            </a:br>
            <a:endParaRPr lang="it-CH" altLang="fr-FR" sz="3200" dirty="0">
              <a:solidFill>
                <a:schemeClr val="accent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7A49377-B2F6-482A-B841-6E0F413C2935}" type="slidenum">
              <a:rPr lang="de-CH"/>
              <a:pPr algn="ctr">
                <a:defRPr/>
              </a:pPr>
              <a:t>5</a:t>
            </a:fld>
            <a:endParaRPr lang="de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544616" cy="410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CH" altLang="fr-FR" sz="4400" dirty="0"/>
          </a:p>
          <a:p>
            <a:pPr algn="ctr" eaLnBrk="1" hangingPunct="1">
              <a:buFont typeface="Arial" charset="0"/>
              <a:buNone/>
            </a:pPr>
            <a:endParaRPr lang="fr-CH" altLang="fr-FR" sz="4400" dirty="0"/>
          </a:p>
          <a:p>
            <a:pPr algn="ctr" eaLnBrk="1" hangingPunct="1">
              <a:buFont typeface="Arial" charset="0"/>
              <a:buNone/>
            </a:pPr>
            <a:r>
              <a:rPr lang="it-CH" altLang="fr-FR" sz="4400" dirty="0"/>
              <a:t>Il tabacco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1"/>
          <p:cNvSpPr>
            <a:spLocks noGrp="1"/>
          </p:cNvSpPr>
          <p:nvPr>
            <p:ph idx="1"/>
          </p:nvPr>
        </p:nvSpPr>
        <p:spPr>
          <a:xfrm>
            <a:off x="611560" y="1340768"/>
            <a:ext cx="8001000" cy="4300538"/>
          </a:xfrm>
        </p:spPr>
        <p:txBody>
          <a:bodyPr/>
          <a:lstStyle/>
          <a:p>
            <a:pPr marL="342000" indent="-457200" eaLnBrk="1" hangingPunct="1"/>
            <a:r>
              <a:rPr lang="it-CH" altLang="fr-FR" sz="2000" b="1" dirty="0"/>
              <a:t>Alcuni effetti del tabacco:</a:t>
            </a:r>
          </a:p>
          <a:p>
            <a:pPr marL="741600" indent="-284400" eaLnBrk="1" hangingPunct="1">
              <a:buFont typeface="Arial" charset="0"/>
              <a:buNone/>
            </a:pPr>
            <a:endParaRPr lang="it-CH" altLang="fr-FR" sz="2000" dirty="0"/>
          </a:p>
          <a:p>
            <a:pPr marL="741600" lvl="1" indent="-284400" eaLnBrk="1" hangingPunct="1">
              <a:buFont typeface="Wingdings" pitchFamily="2" charset="2"/>
              <a:buChar char="Ø"/>
            </a:pPr>
            <a:r>
              <a:rPr lang="it-CH" altLang="fr-FR" sz="2000" dirty="0"/>
              <a:t>La nicotina tiene svegli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it-CH" altLang="fr-FR" sz="2000" dirty="0"/>
              <a:t>Il tabacco dà l’illusione di rilassare perché riduce gli effetti della mancanza di nicotina</a:t>
            </a:r>
          </a:p>
          <a:p>
            <a:pPr marL="741600" lvl="1" indent="-284400" eaLnBrk="1" hangingPunct="1">
              <a:buFont typeface="Wingdings" pitchFamily="2" charset="2"/>
              <a:buChar char="Ø"/>
            </a:pPr>
            <a:r>
              <a:rPr lang="it-CH" altLang="fr-FR" sz="2000" dirty="0"/>
              <a:t>L’effetto è però di breve durata e spinge a fumare di nuovo</a:t>
            </a:r>
          </a:p>
          <a:p>
            <a:pPr marL="457200" indent="0" eaLnBrk="1" hangingPunct="1">
              <a:buNone/>
            </a:pPr>
            <a:endParaRPr lang="it-CH" altLang="fr-FR" sz="2000" dirty="0"/>
          </a:p>
          <a:p>
            <a:pPr marL="342000" indent="-457200" eaLnBrk="1" hangingPunct="1"/>
            <a:r>
              <a:rPr lang="it-CH" altLang="fr-FR" sz="2000" b="1" dirty="0"/>
              <a:t>Alcuni rischi del tabacco:</a:t>
            </a:r>
          </a:p>
          <a:p>
            <a:pPr marL="741600" lvl="1" indent="-284400" eaLnBrk="1" hangingPunct="1">
              <a:buFont typeface="Wingdings" pitchFamily="2" charset="2"/>
              <a:buChar char="Ø"/>
            </a:pPr>
            <a:r>
              <a:rPr lang="it-CH" altLang="fr-FR" sz="2000" dirty="0"/>
              <a:t>Notevole dipendenza psicofisica = sintomi di dipendenza possibili sin dalle prime sigarette</a:t>
            </a:r>
          </a:p>
          <a:p>
            <a:pPr marL="741600" lvl="1" indent="-284400" eaLnBrk="1" hangingPunct="1">
              <a:buFont typeface="Wingdings" pitchFamily="2" charset="2"/>
              <a:buChar char="Ø"/>
            </a:pPr>
            <a:r>
              <a:rPr lang="it-CH" altLang="fr-FR" sz="2000" dirty="0"/>
              <a:t>Tosse mattutina, fiato corto, tumori, problemi circolatori…</a:t>
            </a:r>
          </a:p>
          <a:p>
            <a:pPr marL="741600" lvl="1" indent="-284400" eaLnBrk="1" hangingPunct="1">
              <a:buFont typeface="Wingdings" pitchFamily="2" charset="2"/>
              <a:buChar char="Ø"/>
            </a:pPr>
            <a:r>
              <a:rPr lang="it-CH" altLang="fr-FR" sz="2000" dirty="0"/>
              <a:t>Per le ragazze: pillola anticoncezionale e tabacco non vanno d’accordo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endParaRPr lang="fr-CH" altLang="fr-FR" sz="2200" dirty="0"/>
          </a:p>
        </p:txBody>
      </p:sp>
      <p:sp>
        <p:nvSpPr>
          <p:cNvPr id="8195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CH" altLang="fr-FR" sz="3200" dirty="0"/>
              <a:t>Il tabacco: effetti e rischi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D6246C03-8260-4265-896E-FF6CE107DB8F}" type="slidenum">
              <a:rPr lang="de-CH"/>
              <a:pPr algn="ctr">
                <a:defRPr/>
              </a:pPr>
              <a:t>7</a:t>
            </a:fld>
            <a:endParaRPr lang="de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pPr algn="ctr"/>
            <a:r>
              <a:rPr lang="it-IT" sz="3200" dirty="0"/>
              <a:t>Sigaretta elettronica e prodotti del tabacco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000" cy="453650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it-IT" sz="2300" b="1" dirty="0"/>
              <a:t>Pipa ad acqua</a:t>
            </a:r>
            <a:r>
              <a:rPr lang="it-IT" sz="2300" dirty="0"/>
              <a:t>: presenta anch’essa dei rischi e non è meno tossica della sigaretta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300" b="1" dirty="0"/>
              <a:t>Tabacco da fiuto, tabacco da masticare</a:t>
            </a:r>
            <a:r>
              <a:rPr lang="it-IT" sz="2300" dirty="0"/>
              <a:t>: sono altrettanto pericolosi, nonostante non vi sia produzione di fumo. Possono creare dipendenza ed essere causa di tumori e infiammazioni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300" b="1" dirty="0"/>
              <a:t>Sigaretta elettronica</a:t>
            </a:r>
            <a:r>
              <a:rPr lang="it-IT" sz="2300" dirty="0"/>
              <a:t>: se da un lato può essere considerata come un modo di ridurre i rischi nelle persone che fumano molto, dall’altro, le conseguenze a lungo termine dei prodotti inalati non sono ancora note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300" b="1" dirty="0"/>
              <a:t>Prodotti del tabacco riscaldati</a:t>
            </a:r>
            <a:r>
              <a:rPr lang="it-IT" sz="2300" dirty="0"/>
              <a:t>: anche in questo caso, non vi sono studi recenti che indichino gli effetti a lungo termine sulla salute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5971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1"/>
          <p:cNvSpPr>
            <a:spLocks noGrp="1"/>
          </p:cNvSpPr>
          <p:nvPr>
            <p:ph idx="1"/>
          </p:nvPr>
        </p:nvSpPr>
        <p:spPr>
          <a:xfrm>
            <a:off x="642938" y="1714500"/>
            <a:ext cx="8001000" cy="4214813"/>
          </a:xfrm>
        </p:spPr>
        <p:txBody>
          <a:bodyPr/>
          <a:lstStyle/>
          <a:p>
            <a:pPr marL="342000" lvl="1" indent="-342000" eaLnBrk="1" hangingPunct="1">
              <a:lnSpc>
                <a:spcPts val="2800"/>
              </a:lnSpc>
            </a:pPr>
            <a:r>
              <a:rPr lang="it-IT" altLang="fr-FR" sz="2400" dirty="0"/>
              <a:t>Fumare riduce le prestazioni fisiche: dopo una sigaretta, la forza muscolare si riduce temporaneamente del 10% circa!</a:t>
            </a:r>
          </a:p>
          <a:p>
            <a:pPr lvl="1" eaLnBrk="1" hangingPunct="1"/>
            <a:endParaRPr lang="it-IT" altLang="fr-FR" sz="2400" dirty="0"/>
          </a:p>
          <a:p>
            <a:pPr marL="342000" lvl="1" indent="-342000" eaLnBrk="1" hangingPunct="1">
              <a:lnSpc>
                <a:spcPts val="2800"/>
              </a:lnSpc>
            </a:pPr>
            <a:r>
              <a:rPr lang="it-IT" altLang="fr-FR" sz="2400" dirty="0"/>
              <a:t>L’alito è cattivo; i vestiti, i capelli e le dita puzzano di fumo; con il tempo subentra anche il degrado dei denti e della pelle = il che rende decisamente poco attraenti!</a:t>
            </a:r>
          </a:p>
          <a:p>
            <a:pPr lvl="1" eaLnBrk="1" hangingPunct="1"/>
            <a:endParaRPr lang="it-IT" altLang="fr-FR" sz="2400" dirty="0"/>
          </a:p>
          <a:p>
            <a:pPr marL="342000" lvl="1" indent="-342000" eaLnBrk="1" hangingPunct="1">
              <a:lnSpc>
                <a:spcPts val="2800"/>
              </a:lnSpc>
            </a:pPr>
            <a:r>
              <a:rPr lang="it-IT" altLang="fr-FR" sz="2400" dirty="0"/>
              <a:t>Costi: 2 pacchetti alla settimana corrispondono a oltre CHF 886.- all’anno (2016) </a:t>
            </a:r>
          </a:p>
          <a:p>
            <a:pPr lvl="1" eaLnBrk="1" hangingPunct="1"/>
            <a:endParaRPr lang="it-IT" altLang="fr-FR" dirty="0"/>
          </a:p>
          <a:p>
            <a:pPr lvl="1" eaLnBrk="1" hangingPunct="1"/>
            <a:endParaRPr lang="it-IT" alt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71500" y="500063"/>
            <a:ext cx="8001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dirty="0"/>
              <a:t>Il tabacco: argomenti per convincere i giovani a non fumare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824BC1B3-806F-4C23-B5A8-B88BFDEA4F2A}" type="slidenum">
              <a:rPr lang="de-CH"/>
              <a:pPr algn="ctr">
                <a:defRPr/>
              </a:pPr>
              <a:t>9</a:t>
            </a:fld>
            <a:endParaRPr lang="de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q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asq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3317</Words>
  <Application>Microsoft Office PowerPoint</Application>
  <PresentationFormat>Affichage à l'écran (4:3)</PresentationFormat>
  <Paragraphs>542</Paragraphs>
  <Slides>39</Slides>
  <Notes>39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39</vt:i4>
      </vt:variant>
    </vt:vector>
  </HeadingPairs>
  <TitlesOfParts>
    <vt:vector size="42" baseType="lpstr">
      <vt:lpstr>Thème Office</vt:lpstr>
      <vt:lpstr>Masque</vt:lpstr>
      <vt:lpstr>1_Masque</vt:lpstr>
      <vt:lpstr>Prevenzione delle dipendenze: qualche consiglio per i genitori</vt:lpstr>
      <vt:lpstr>Contenuti della presentazione</vt:lpstr>
      <vt:lpstr>Ragioni e motivi addotti dai giovani*  per il consumo di tabacco </vt:lpstr>
      <vt:lpstr>Ragioni e motivi addotti dai giovani*  per il consumo di alcol</vt:lpstr>
      <vt:lpstr>Il consumo dipende da… </vt:lpstr>
      <vt:lpstr>Présentation PowerPoint</vt:lpstr>
      <vt:lpstr>Il tabacco: effetti e rischi</vt:lpstr>
      <vt:lpstr>Sigaretta elettronica e prodotti del tabacco</vt:lpstr>
      <vt:lpstr>Il tabacco: argomenti per convincere i giovani a non fumare</vt:lpstr>
      <vt:lpstr> Giovani e tabacco:  quali messaggi trasmettere? </vt:lpstr>
      <vt:lpstr>Présentation PowerPoint</vt:lpstr>
      <vt:lpstr>L’alcol: effetti e rischi</vt:lpstr>
      <vt:lpstr>Alcol: i giovani sono particolarmente vulnerabili</vt:lpstr>
      <vt:lpstr>Giovani e alcol: cosa dice la legge?</vt:lpstr>
      <vt:lpstr>Giovani e alcol:  quali messaggi trasmettere? </vt:lpstr>
      <vt:lpstr>Présentation PowerPoint</vt:lpstr>
      <vt:lpstr>Prodotti e denominazioni  della canapa</vt:lpstr>
      <vt:lpstr>La canapa:  modalità di consumo</vt:lpstr>
      <vt:lpstr>La canapa: effetti e rischi</vt:lpstr>
      <vt:lpstr>La canapa: effetti e rischi</vt:lpstr>
      <vt:lpstr>La canapa: effetti e rischi</vt:lpstr>
      <vt:lpstr>Giovani e canapa:  quali messaggi trasmettere?</vt:lpstr>
      <vt:lpstr>Obiettivi globali della prevenzione, indipendentemente dalla sostanza</vt:lpstr>
      <vt:lpstr>Présentation PowerPoint</vt:lpstr>
      <vt:lpstr>La ciberdipendenza</vt:lpstr>
      <vt:lpstr>La ciberdipendenza: problematiche diverse e specificità di genere </vt:lpstr>
      <vt:lpstr>La ciberdipendenza: rischi</vt:lpstr>
      <vt:lpstr>La ciberdipendenza</vt:lpstr>
      <vt:lpstr>Ciberdipendenza:  quali messaggi trasmettere?</vt:lpstr>
      <vt:lpstr>Présentation PowerPoint</vt:lpstr>
      <vt:lpstr>Il contributo attivo dei genitori nella prevenzione</vt:lpstr>
      <vt:lpstr>Il ruolo dei genitori</vt:lpstr>
      <vt:lpstr>L’influenza dei genitori sul consumo di tabacco</vt:lpstr>
      <vt:lpstr>L’interesse dei genitori per le attività e l’impiego del tempo libero dei loro figli</vt:lpstr>
      <vt:lpstr>La fiducia tra genitori e figli come base della prevenzione</vt:lpstr>
      <vt:lpstr>Come sostenere i giovani?</vt:lpstr>
      <vt:lpstr>Siti da consultare: alcune proposte</vt:lpstr>
      <vt:lpstr>Prevenzione delle dipendenze nella mia classe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Prévention, le rôle des parents</dc:title>
  <dc:creator>GPraplan</dc:creator>
  <cp:lastModifiedBy>Rachel Stauffer Babel</cp:lastModifiedBy>
  <cp:revision>446</cp:revision>
  <cp:lastPrinted>2017-12-04T12:41:09Z</cp:lastPrinted>
  <dcterms:created xsi:type="dcterms:W3CDTF">2010-07-13T14:14:23Z</dcterms:created>
  <dcterms:modified xsi:type="dcterms:W3CDTF">2017-12-18T08:49:53Z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00080090070000000000010270910207f74006b004c800</vt:lpwstr>
  </property>
</Properties>
</file>